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6" r:id="rId4"/>
  </p:sldMasterIdLst>
  <p:sldIdLst>
    <p:sldId id="256" r:id="rId5"/>
    <p:sldId id="294" r:id="rId6"/>
    <p:sldId id="295" r:id="rId7"/>
    <p:sldId id="258" r:id="rId8"/>
    <p:sldId id="259" r:id="rId9"/>
    <p:sldId id="260" r:id="rId10"/>
    <p:sldId id="264" r:id="rId11"/>
    <p:sldId id="262" r:id="rId12"/>
    <p:sldId id="263" r:id="rId13"/>
    <p:sldId id="267" r:id="rId14"/>
    <p:sldId id="266" r:id="rId15"/>
    <p:sldId id="268" r:id="rId16"/>
    <p:sldId id="274" r:id="rId17"/>
    <p:sldId id="270" r:id="rId18"/>
    <p:sldId id="271" r:id="rId19"/>
    <p:sldId id="272" r:id="rId20"/>
    <p:sldId id="273" r:id="rId21"/>
    <p:sldId id="275" r:id="rId22"/>
    <p:sldId id="265" r:id="rId23"/>
    <p:sldId id="276" r:id="rId24"/>
    <p:sldId id="279" r:id="rId25"/>
    <p:sldId id="278" r:id="rId26"/>
    <p:sldId id="280" r:id="rId27"/>
    <p:sldId id="277" r:id="rId28"/>
    <p:sldId id="281" r:id="rId29"/>
    <p:sldId id="282" r:id="rId30"/>
    <p:sldId id="283" r:id="rId31"/>
    <p:sldId id="284" r:id="rId32"/>
    <p:sldId id="285" r:id="rId33"/>
    <p:sldId id="287" r:id="rId34"/>
    <p:sldId id="288" r:id="rId35"/>
    <p:sldId id="286" r:id="rId36"/>
    <p:sldId id="291" r:id="rId37"/>
    <p:sldId id="296" r:id="rId38"/>
    <p:sldId id="292" r:id="rId39"/>
    <p:sldId id="293" r:id="rId40"/>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89" d="100"/>
          <a:sy n="89" d="100"/>
        </p:scale>
        <p:origin x="461"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99D49E-BEAB-4458-A9AC-5E837A6FFB0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GB"/>
        </a:p>
      </dgm:t>
    </dgm:pt>
    <dgm:pt modelId="{34E52569-170D-4469-8B74-3247C795C97E}">
      <dgm:prSet phldrT="[Text]"/>
      <dgm:spPr/>
      <dgm:t>
        <a:bodyPr/>
        <a:lstStyle/>
        <a:p>
          <a:r>
            <a:rPr lang="en-GB" dirty="0" smtClean="0"/>
            <a:t>Mrs Holmes</a:t>
          </a:r>
          <a:endParaRPr lang="en-GB" dirty="0"/>
        </a:p>
        <a:p>
          <a:r>
            <a:rPr lang="en-GB" dirty="0"/>
            <a:t>Inclusion Lead (</a:t>
          </a:r>
          <a:r>
            <a:rPr lang="en-GB" dirty="0" err="1"/>
            <a:t>SENCo</a:t>
          </a:r>
          <a:r>
            <a:rPr lang="en-GB" dirty="0"/>
            <a:t>) </a:t>
          </a:r>
        </a:p>
        <a:p>
          <a:r>
            <a:rPr lang="en-GB" dirty="0"/>
            <a:t>Contact: </a:t>
          </a:r>
        </a:p>
        <a:p>
          <a:r>
            <a:rPr lang="en-GB" dirty="0"/>
            <a:t>01782 235711</a:t>
          </a:r>
        </a:p>
      </dgm:t>
    </dgm:pt>
    <dgm:pt modelId="{54844D27-7062-4E37-86AC-0ED770D41EE9}" type="parTrans" cxnId="{5C2BD11C-6A27-4EAC-9664-58647C3714D0}">
      <dgm:prSet/>
      <dgm:spPr/>
      <dgm:t>
        <a:bodyPr/>
        <a:lstStyle/>
        <a:p>
          <a:endParaRPr lang="en-GB"/>
        </a:p>
      </dgm:t>
    </dgm:pt>
    <dgm:pt modelId="{38890A93-E128-42B9-AC27-3BB873219098}" type="sibTrans" cxnId="{5C2BD11C-6A27-4EAC-9664-58647C3714D0}">
      <dgm:prSet/>
      <dgm:spPr/>
      <dgm:t>
        <a:bodyPr/>
        <a:lstStyle/>
        <a:p>
          <a:endParaRPr lang="en-GB"/>
        </a:p>
      </dgm:t>
    </dgm:pt>
    <dgm:pt modelId="{F635EB1E-9441-43D2-A150-8A2F4F040481}">
      <dgm:prSet phldrT="[Text]"/>
      <dgm:spPr/>
      <dgm:t>
        <a:bodyPr/>
        <a:lstStyle/>
        <a:p>
          <a:r>
            <a:rPr lang="en-GB" dirty="0"/>
            <a:t>Mrs M </a:t>
          </a:r>
          <a:r>
            <a:rPr lang="en-GB" dirty="0" err="1"/>
            <a:t>Kauser</a:t>
          </a:r>
          <a:endParaRPr lang="en-GB" dirty="0"/>
        </a:p>
        <a:p>
          <a:r>
            <a:rPr lang="en-GB" dirty="0"/>
            <a:t>SEN Welfare Practitioner</a:t>
          </a:r>
        </a:p>
      </dgm:t>
    </dgm:pt>
    <dgm:pt modelId="{1A79A44E-864B-4703-8A91-E576E05892EE}" type="parTrans" cxnId="{60487EE7-969E-439B-9A36-C9F93C49CD7D}">
      <dgm:prSet/>
      <dgm:spPr/>
      <dgm:t>
        <a:bodyPr/>
        <a:lstStyle/>
        <a:p>
          <a:endParaRPr lang="en-GB"/>
        </a:p>
      </dgm:t>
    </dgm:pt>
    <dgm:pt modelId="{54F1428E-E1D0-4E08-856B-AFFB4F9D6898}" type="sibTrans" cxnId="{60487EE7-969E-439B-9A36-C9F93C49CD7D}">
      <dgm:prSet/>
      <dgm:spPr/>
      <dgm:t>
        <a:bodyPr/>
        <a:lstStyle/>
        <a:p>
          <a:endParaRPr lang="en-GB"/>
        </a:p>
      </dgm:t>
    </dgm:pt>
    <dgm:pt modelId="{F5AA5335-E44D-46EA-88C0-F5320290DA80}">
      <dgm:prSet phldrT="[Text]"/>
      <dgm:spPr/>
      <dgm:t>
        <a:bodyPr/>
        <a:lstStyle/>
        <a:p>
          <a:pPr>
            <a:spcAft>
              <a:spcPts val="0"/>
            </a:spcAft>
          </a:pPr>
          <a:r>
            <a:rPr lang="en-GB" dirty="0"/>
            <a:t>Ms S Foulkes</a:t>
          </a:r>
        </a:p>
        <a:p>
          <a:pPr>
            <a:spcAft>
              <a:spcPts val="0"/>
            </a:spcAft>
          </a:pPr>
          <a:r>
            <a:rPr lang="en-GB" dirty="0"/>
            <a:t>SEN Welfare Practitioner/</a:t>
          </a:r>
        </a:p>
        <a:p>
          <a:pPr>
            <a:spcAft>
              <a:spcPts val="0"/>
            </a:spcAft>
          </a:pPr>
          <a:r>
            <a:rPr lang="en-GB" dirty="0"/>
            <a:t> Learning Mentor</a:t>
          </a:r>
        </a:p>
      </dgm:t>
    </dgm:pt>
    <dgm:pt modelId="{8EC2EAF6-B028-4397-B3A7-619F8258390E}" type="parTrans" cxnId="{A0FA5026-907E-4F73-B42F-1D2D877D5F46}">
      <dgm:prSet/>
      <dgm:spPr/>
      <dgm:t>
        <a:bodyPr/>
        <a:lstStyle/>
        <a:p>
          <a:endParaRPr lang="en-GB"/>
        </a:p>
      </dgm:t>
    </dgm:pt>
    <dgm:pt modelId="{3A95C6E8-1549-49BD-83C6-D43DFFE0B808}" type="sibTrans" cxnId="{A0FA5026-907E-4F73-B42F-1D2D877D5F46}">
      <dgm:prSet/>
      <dgm:spPr/>
      <dgm:t>
        <a:bodyPr/>
        <a:lstStyle/>
        <a:p>
          <a:endParaRPr lang="en-GB"/>
        </a:p>
      </dgm:t>
    </dgm:pt>
    <dgm:pt modelId="{AFC57C1C-F6F2-4948-9787-D5E1B53DE9C8}">
      <dgm:prSet phldrT="[Text]"/>
      <dgm:spPr/>
      <dgm:t>
        <a:bodyPr/>
        <a:lstStyle/>
        <a:p>
          <a:pPr>
            <a:spcAft>
              <a:spcPts val="0"/>
            </a:spcAft>
          </a:pPr>
          <a:r>
            <a:rPr lang="en-GB" dirty="0"/>
            <a:t>Mrs L Birks</a:t>
          </a:r>
        </a:p>
        <a:p>
          <a:pPr>
            <a:spcAft>
              <a:spcPts val="0"/>
            </a:spcAft>
          </a:pPr>
          <a:r>
            <a:rPr lang="en-GB" dirty="0"/>
            <a:t>SEN Welfare Practitioner</a:t>
          </a:r>
        </a:p>
      </dgm:t>
    </dgm:pt>
    <dgm:pt modelId="{CCAF8E54-F2E0-4F9F-A798-7AB447411D4D}" type="parTrans" cxnId="{FC644B44-B952-4AD2-92E7-37269D8A20C6}">
      <dgm:prSet/>
      <dgm:spPr/>
      <dgm:t>
        <a:bodyPr/>
        <a:lstStyle/>
        <a:p>
          <a:endParaRPr lang="en-GB"/>
        </a:p>
      </dgm:t>
    </dgm:pt>
    <dgm:pt modelId="{1255A35A-ACA3-45D1-AF01-C83524EE95AA}" type="sibTrans" cxnId="{FC644B44-B952-4AD2-92E7-37269D8A20C6}">
      <dgm:prSet/>
      <dgm:spPr/>
      <dgm:t>
        <a:bodyPr/>
        <a:lstStyle/>
        <a:p>
          <a:endParaRPr lang="en-GB"/>
        </a:p>
      </dgm:t>
    </dgm:pt>
    <dgm:pt modelId="{BF62A4D2-977C-4C7C-9A46-BDEB5FF6BCB3}">
      <dgm:prSet phldrT="[Text]"/>
      <dgm:spPr/>
      <dgm:t>
        <a:bodyPr/>
        <a:lstStyle/>
        <a:p>
          <a:pPr>
            <a:spcAft>
              <a:spcPts val="0"/>
            </a:spcAft>
          </a:pPr>
          <a:r>
            <a:rPr lang="en-GB" dirty="0"/>
            <a:t>Mrs J </a:t>
          </a:r>
          <a:r>
            <a:rPr lang="en-GB" dirty="0" err="1"/>
            <a:t>Lyttleton</a:t>
          </a:r>
          <a:endParaRPr lang="en-GB" dirty="0"/>
        </a:p>
        <a:p>
          <a:pPr>
            <a:spcAft>
              <a:spcPts val="0"/>
            </a:spcAft>
          </a:pPr>
          <a:r>
            <a:rPr lang="en-GB" dirty="0"/>
            <a:t>SEN Welfare Practitioner</a:t>
          </a:r>
        </a:p>
        <a:p>
          <a:endParaRPr lang="en-GB" dirty="0"/>
        </a:p>
      </dgm:t>
    </dgm:pt>
    <dgm:pt modelId="{D403FF61-499D-4AAA-B1B6-1600CE80728B}" type="parTrans" cxnId="{299CF46D-DAF7-4A46-8ADC-A1736F8C340C}">
      <dgm:prSet/>
      <dgm:spPr/>
      <dgm:t>
        <a:bodyPr/>
        <a:lstStyle/>
        <a:p>
          <a:endParaRPr lang="en-GB"/>
        </a:p>
      </dgm:t>
    </dgm:pt>
    <dgm:pt modelId="{A12C5541-F142-4B82-801E-A9BA9C4933AD}" type="sibTrans" cxnId="{299CF46D-DAF7-4A46-8ADC-A1736F8C340C}">
      <dgm:prSet/>
      <dgm:spPr/>
      <dgm:t>
        <a:bodyPr/>
        <a:lstStyle/>
        <a:p>
          <a:endParaRPr lang="en-GB"/>
        </a:p>
      </dgm:t>
    </dgm:pt>
    <dgm:pt modelId="{B20317AA-CE11-43E1-ABEA-A6D16DB00253}">
      <dgm:prSet phldrT="[Text]"/>
      <dgm:spPr/>
      <dgm:t>
        <a:bodyPr/>
        <a:lstStyle/>
        <a:p>
          <a:pPr>
            <a:spcAft>
              <a:spcPts val="0"/>
            </a:spcAft>
          </a:pPr>
          <a:r>
            <a:rPr lang="en-GB" dirty="0"/>
            <a:t>Ms Hoque</a:t>
          </a:r>
        </a:p>
        <a:p>
          <a:pPr>
            <a:spcAft>
              <a:spcPts val="0"/>
            </a:spcAft>
          </a:pPr>
          <a:r>
            <a:rPr lang="en-GB" dirty="0"/>
            <a:t>SEN Welfare Practitioner</a:t>
          </a:r>
        </a:p>
      </dgm:t>
    </dgm:pt>
    <dgm:pt modelId="{593046BE-B72E-47B4-9F3A-1017D600CED5}" type="parTrans" cxnId="{8501C79D-B396-41DB-B190-EECCF1DAF7FF}">
      <dgm:prSet/>
      <dgm:spPr/>
      <dgm:t>
        <a:bodyPr/>
        <a:lstStyle/>
        <a:p>
          <a:endParaRPr lang="en-GB"/>
        </a:p>
      </dgm:t>
    </dgm:pt>
    <dgm:pt modelId="{C86C7EB6-5036-4411-A8B9-E6891BC5431F}" type="sibTrans" cxnId="{8501C79D-B396-41DB-B190-EECCF1DAF7FF}">
      <dgm:prSet/>
      <dgm:spPr/>
      <dgm:t>
        <a:bodyPr/>
        <a:lstStyle/>
        <a:p>
          <a:endParaRPr lang="en-GB"/>
        </a:p>
      </dgm:t>
    </dgm:pt>
    <dgm:pt modelId="{0DC68D27-2275-4E89-AAD8-C38E05F94CBA}">
      <dgm:prSet phldrT="[Text]"/>
      <dgm:spPr/>
      <dgm:t>
        <a:bodyPr/>
        <a:lstStyle/>
        <a:p>
          <a:pPr>
            <a:spcAft>
              <a:spcPts val="0"/>
            </a:spcAft>
          </a:pPr>
          <a:r>
            <a:rPr lang="en-GB" dirty="0"/>
            <a:t>Mrs M Cox</a:t>
          </a:r>
        </a:p>
        <a:p>
          <a:pPr>
            <a:spcAft>
              <a:spcPts val="0"/>
            </a:spcAft>
          </a:pPr>
          <a:r>
            <a:rPr lang="en-GB" dirty="0"/>
            <a:t>Home School Link Worker / Deputy Safeguarding Lead</a:t>
          </a:r>
        </a:p>
        <a:p>
          <a:endParaRPr lang="en-GB" dirty="0"/>
        </a:p>
      </dgm:t>
    </dgm:pt>
    <dgm:pt modelId="{FAC927FE-A11E-4922-B0FD-350C8380BC3A}" type="parTrans" cxnId="{6B345BBD-029B-46AB-99DD-DF0F00490CCA}">
      <dgm:prSet/>
      <dgm:spPr/>
      <dgm:t>
        <a:bodyPr/>
        <a:lstStyle/>
        <a:p>
          <a:endParaRPr lang="en-GB"/>
        </a:p>
      </dgm:t>
    </dgm:pt>
    <dgm:pt modelId="{A4C7D87C-383A-469A-AB0F-4226EB87CF0F}" type="sibTrans" cxnId="{6B345BBD-029B-46AB-99DD-DF0F00490CCA}">
      <dgm:prSet/>
      <dgm:spPr/>
      <dgm:t>
        <a:bodyPr/>
        <a:lstStyle/>
        <a:p>
          <a:endParaRPr lang="en-GB"/>
        </a:p>
      </dgm:t>
    </dgm:pt>
    <dgm:pt modelId="{95D84010-545F-4207-8232-69AE2ACC92A4}">
      <dgm:prSet phldrT="[Text]"/>
      <dgm:spPr/>
      <dgm:t>
        <a:bodyPr/>
        <a:lstStyle/>
        <a:p>
          <a:pPr>
            <a:spcAft>
              <a:spcPts val="0"/>
            </a:spcAft>
          </a:pPr>
          <a:endParaRPr lang="en-GB" dirty="0"/>
        </a:p>
        <a:p>
          <a:pPr>
            <a:spcAft>
              <a:spcPts val="0"/>
            </a:spcAft>
          </a:pPr>
          <a:r>
            <a:rPr lang="en-GB" dirty="0"/>
            <a:t>Mrs Y Ahmad    </a:t>
          </a:r>
        </a:p>
        <a:p>
          <a:pPr>
            <a:spcAft>
              <a:spcPts val="0"/>
            </a:spcAft>
          </a:pPr>
          <a:r>
            <a:rPr lang="en-GB" dirty="0"/>
            <a:t>SEN Welfare Practitioner</a:t>
          </a:r>
        </a:p>
        <a:p>
          <a:pPr>
            <a:lnSpc>
              <a:spcPct val="100000"/>
            </a:lnSpc>
            <a:spcAft>
              <a:spcPts val="0"/>
            </a:spcAft>
          </a:pPr>
          <a:endParaRPr lang="en-GB" dirty="0"/>
        </a:p>
      </dgm:t>
    </dgm:pt>
    <dgm:pt modelId="{DDA96274-A087-455B-A082-0C914B13BC33}" type="parTrans" cxnId="{849E2B5C-8762-412F-BDE8-34A1990AE775}">
      <dgm:prSet/>
      <dgm:spPr/>
      <dgm:t>
        <a:bodyPr/>
        <a:lstStyle/>
        <a:p>
          <a:endParaRPr lang="en-GB"/>
        </a:p>
      </dgm:t>
    </dgm:pt>
    <dgm:pt modelId="{B70F8425-14F8-4C48-8171-A1125C25B4C5}" type="sibTrans" cxnId="{849E2B5C-8762-412F-BDE8-34A1990AE775}">
      <dgm:prSet/>
      <dgm:spPr/>
      <dgm:t>
        <a:bodyPr/>
        <a:lstStyle/>
        <a:p>
          <a:endParaRPr lang="en-GB"/>
        </a:p>
      </dgm:t>
    </dgm:pt>
    <dgm:pt modelId="{C09A01B0-362F-4F12-8277-1ACD360EE30E}">
      <dgm:prSet phldrT="[Text]"/>
      <dgm:spPr/>
      <dgm:t>
        <a:bodyPr/>
        <a:lstStyle/>
        <a:p>
          <a:r>
            <a:rPr lang="en-GB" dirty="0"/>
            <a:t>Mrs C Hills</a:t>
          </a:r>
        </a:p>
        <a:p>
          <a:r>
            <a:rPr lang="en-GB" dirty="0"/>
            <a:t>SEN Welfare Practitioner</a:t>
          </a:r>
        </a:p>
      </dgm:t>
    </dgm:pt>
    <dgm:pt modelId="{F0E9ADA3-9817-4EAD-A4E7-144F91E517D6}" type="parTrans" cxnId="{250BFCF4-179F-4509-A8ED-4D3B73107811}">
      <dgm:prSet/>
      <dgm:spPr/>
      <dgm:t>
        <a:bodyPr/>
        <a:lstStyle/>
        <a:p>
          <a:endParaRPr lang="en-GB"/>
        </a:p>
      </dgm:t>
    </dgm:pt>
    <dgm:pt modelId="{2BA56760-4D8D-4166-9C7C-810709FF1978}" type="sibTrans" cxnId="{250BFCF4-179F-4509-A8ED-4D3B73107811}">
      <dgm:prSet/>
      <dgm:spPr/>
      <dgm:t>
        <a:bodyPr/>
        <a:lstStyle/>
        <a:p>
          <a:endParaRPr lang="en-GB"/>
        </a:p>
      </dgm:t>
    </dgm:pt>
    <dgm:pt modelId="{37687E22-9BF2-4F6A-8894-07B514F5785D}">
      <dgm:prSet phldrT="[Text]"/>
      <dgm:spPr/>
      <dgm:t>
        <a:bodyPr/>
        <a:lstStyle/>
        <a:p>
          <a:r>
            <a:rPr lang="en-US" dirty="0"/>
            <a:t>Miss Sajid and Miss Savage</a:t>
          </a:r>
          <a:endParaRPr lang="en-GB" dirty="0"/>
        </a:p>
        <a:p>
          <a:r>
            <a:rPr lang="en-US" dirty="0"/>
            <a:t>SEN Welfare Practitioners</a:t>
          </a:r>
          <a:endParaRPr lang="en-GB" dirty="0"/>
        </a:p>
      </dgm:t>
    </dgm:pt>
    <dgm:pt modelId="{4BE07747-E977-40E4-BBF4-1FA6AF89B227}" type="parTrans" cxnId="{03A29C9A-F0DE-40AF-8ED1-CC577302C789}">
      <dgm:prSet/>
      <dgm:spPr/>
      <dgm:t>
        <a:bodyPr/>
        <a:lstStyle/>
        <a:p>
          <a:endParaRPr lang="en-US"/>
        </a:p>
      </dgm:t>
    </dgm:pt>
    <dgm:pt modelId="{6FD37030-F4A9-4032-ADA3-EBD94E2A43A7}" type="sibTrans" cxnId="{03A29C9A-F0DE-40AF-8ED1-CC577302C789}">
      <dgm:prSet/>
      <dgm:spPr/>
      <dgm:t>
        <a:bodyPr/>
        <a:lstStyle/>
        <a:p>
          <a:endParaRPr lang="en-US"/>
        </a:p>
      </dgm:t>
    </dgm:pt>
    <dgm:pt modelId="{E4701CE7-6C86-46D6-8835-64D509DF027A}" type="pres">
      <dgm:prSet presAssocID="{D699D49E-BEAB-4458-A9AC-5E837A6FFB0D}" presName="diagram" presStyleCnt="0">
        <dgm:presLayoutVars>
          <dgm:dir/>
          <dgm:resizeHandles val="exact"/>
        </dgm:presLayoutVars>
      </dgm:prSet>
      <dgm:spPr/>
      <dgm:t>
        <a:bodyPr/>
        <a:lstStyle/>
        <a:p>
          <a:endParaRPr lang="en-US"/>
        </a:p>
      </dgm:t>
    </dgm:pt>
    <dgm:pt modelId="{5E926D61-B550-4AAA-860B-37946A50EA3B}" type="pres">
      <dgm:prSet presAssocID="{34E52569-170D-4469-8B74-3247C795C97E}" presName="node" presStyleLbl="node1" presStyleIdx="0" presStyleCnt="10" custLinFactNeighborX="5292" custLinFactNeighborY="3766">
        <dgm:presLayoutVars>
          <dgm:bulletEnabled val="1"/>
        </dgm:presLayoutVars>
      </dgm:prSet>
      <dgm:spPr/>
      <dgm:t>
        <a:bodyPr/>
        <a:lstStyle/>
        <a:p>
          <a:endParaRPr lang="en-US"/>
        </a:p>
      </dgm:t>
    </dgm:pt>
    <dgm:pt modelId="{7DD2F307-0F2F-4DC2-B209-3A7A39F4E4BB}" type="pres">
      <dgm:prSet presAssocID="{38890A93-E128-42B9-AC27-3BB873219098}" presName="sibTrans" presStyleCnt="0"/>
      <dgm:spPr/>
    </dgm:pt>
    <dgm:pt modelId="{1A072151-4085-405A-BA7B-F45E6E3F102E}" type="pres">
      <dgm:prSet presAssocID="{95D84010-545F-4207-8232-69AE2ACC92A4}" presName="node" presStyleLbl="node1" presStyleIdx="1" presStyleCnt="10" custLinFactNeighborX="2967" custLinFactNeighborY="4555">
        <dgm:presLayoutVars>
          <dgm:bulletEnabled val="1"/>
        </dgm:presLayoutVars>
      </dgm:prSet>
      <dgm:spPr/>
      <dgm:t>
        <a:bodyPr/>
        <a:lstStyle/>
        <a:p>
          <a:endParaRPr lang="en-US"/>
        </a:p>
      </dgm:t>
    </dgm:pt>
    <dgm:pt modelId="{648DC82D-37E6-4F26-A1A3-BC8BD24C0438}" type="pres">
      <dgm:prSet presAssocID="{B70F8425-14F8-4C48-8171-A1125C25B4C5}" presName="sibTrans" presStyleCnt="0"/>
      <dgm:spPr/>
    </dgm:pt>
    <dgm:pt modelId="{843551CE-23AA-4C16-933F-A3EA3589881C}" type="pres">
      <dgm:prSet presAssocID="{F635EB1E-9441-43D2-A150-8A2F4F040481}" presName="node" presStyleLbl="node1" presStyleIdx="2" presStyleCnt="10" custLinFactNeighborY="5074">
        <dgm:presLayoutVars>
          <dgm:bulletEnabled val="1"/>
        </dgm:presLayoutVars>
      </dgm:prSet>
      <dgm:spPr/>
      <dgm:t>
        <a:bodyPr/>
        <a:lstStyle/>
        <a:p>
          <a:endParaRPr lang="en-US"/>
        </a:p>
      </dgm:t>
    </dgm:pt>
    <dgm:pt modelId="{FD1DD212-3873-454D-8F6D-81444FAB6A32}" type="pres">
      <dgm:prSet presAssocID="{54F1428E-E1D0-4E08-856B-AFFB4F9D6898}" presName="sibTrans" presStyleCnt="0"/>
      <dgm:spPr/>
    </dgm:pt>
    <dgm:pt modelId="{B86CEACE-07B0-44A1-BCDC-AF72EC9A3D8E}" type="pres">
      <dgm:prSet presAssocID="{F5AA5335-E44D-46EA-88C0-F5320290DA80}" presName="node" presStyleLbl="node1" presStyleIdx="3" presStyleCnt="10" custLinFactNeighborX="-1826" custLinFactNeighborY="4655">
        <dgm:presLayoutVars>
          <dgm:bulletEnabled val="1"/>
        </dgm:presLayoutVars>
      </dgm:prSet>
      <dgm:spPr/>
      <dgm:t>
        <a:bodyPr/>
        <a:lstStyle/>
        <a:p>
          <a:endParaRPr lang="en-US"/>
        </a:p>
      </dgm:t>
    </dgm:pt>
    <dgm:pt modelId="{AA199B33-661D-42A9-A690-C05CB56C99C4}" type="pres">
      <dgm:prSet presAssocID="{3A95C6E8-1549-49BD-83C6-D43DFFE0B808}" presName="sibTrans" presStyleCnt="0"/>
      <dgm:spPr/>
    </dgm:pt>
    <dgm:pt modelId="{7F561082-49B1-4F35-8F20-2A418B96F38D}" type="pres">
      <dgm:prSet presAssocID="{AFC57C1C-F6F2-4948-9787-D5E1B53DE9C8}" presName="node" presStyleLbl="node1" presStyleIdx="4" presStyleCnt="10" custLinFactX="13921" custLinFactNeighborX="100000" custLinFactNeighborY="-4180">
        <dgm:presLayoutVars>
          <dgm:bulletEnabled val="1"/>
        </dgm:presLayoutVars>
      </dgm:prSet>
      <dgm:spPr/>
      <dgm:t>
        <a:bodyPr/>
        <a:lstStyle/>
        <a:p>
          <a:endParaRPr lang="en-US"/>
        </a:p>
      </dgm:t>
    </dgm:pt>
    <dgm:pt modelId="{73AE0B84-884F-42E7-9EC2-9446DC98C2F8}" type="pres">
      <dgm:prSet presAssocID="{1255A35A-ACA3-45D1-AF01-C83524EE95AA}" presName="sibTrans" presStyleCnt="0"/>
      <dgm:spPr/>
    </dgm:pt>
    <dgm:pt modelId="{7BFB9980-E36A-40BE-9882-53B8F7F0165F}" type="pres">
      <dgm:prSet presAssocID="{BF62A4D2-977C-4C7C-9A46-BDEB5FF6BCB3}" presName="node" presStyleLbl="node1" presStyleIdx="5" presStyleCnt="10" custLinFactX="-4773" custLinFactNeighborX="-100000" custLinFactNeighborY="-6739">
        <dgm:presLayoutVars>
          <dgm:bulletEnabled val="1"/>
        </dgm:presLayoutVars>
      </dgm:prSet>
      <dgm:spPr/>
      <dgm:t>
        <a:bodyPr/>
        <a:lstStyle/>
        <a:p>
          <a:endParaRPr lang="en-US"/>
        </a:p>
      </dgm:t>
    </dgm:pt>
    <dgm:pt modelId="{429AB10A-C1B6-434C-A15A-29DF53911D8F}" type="pres">
      <dgm:prSet presAssocID="{A12C5541-F142-4B82-801E-A9BA9C4933AD}" presName="sibTrans" presStyleCnt="0"/>
      <dgm:spPr/>
    </dgm:pt>
    <dgm:pt modelId="{5E5BB37D-1A35-4468-9B9B-AE499782E1A4}" type="pres">
      <dgm:prSet presAssocID="{B20317AA-CE11-43E1-ABEA-A6D16DB00253}" presName="node" presStyleLbl="node1" presStyleIdx="6" presStyleCnt="10" custLinFactNeighborX="0" custLinFactNeighborY="-6936">
        <dgm:presLayoutVars>
          <dgm:bulletEnabled val="1"/>
        </dgm:presLayoutVars>
      </dgm:prSet>
      <dgm:spPr/>
      <dgm:t>
        <a:bodyPr/>
        <a:lstStyle/>
        <a:p>
          <a:endParaRPr lang="en-US"/>
        </a:p>
      </dgm:t>
    </dgm:pt>
    <dgm:pt modelId="{E4ADB298-086B-4B53-837F-0A69BB5B4C60}" type="pres">
      <dgm:prSet presAssocID="{C86C7EB6-5036-4411-A8B9-E6891BC5431F}" presName="sibTrans" presStyleCnt="0"/>
      <dgm:spPr/>
    </dgm:pt>
    <dgm:pt modelId="{A9E6F4CA-D776-4002-883D-CA060B591994}" type="pres">
      <dgm:prSet presAssocID="{0DC68D27-2275-4E89-AAD8-C38E05F94CBA}" presName="node" presStyleLbl="node1" presStyleIdx="7" presStyleCnt="10" custLinFactNeighborX="-2987" custLinFactNeighborY="-8711">
        <dgm:presLayoutVars>
          <dgm:bulletEnabled val="1"/>
        </dgm:presLayoutVars>
      </dgm:prSet>
      <dgm:spPr/>
      <dgm:t>
        <a:bodyPr/>
        <a:lstStyle/>
        <a:p>
          <a:endParaRPr lang="en-US"/>
        </a:p>
      </dgm:t>
    </dgm:pt>
    <dgm:pt modelId="{0B33A89B-8828-4FF7-ACD0-16A35C563E8D}" type="pres">
      <dgm:prSet presAssocID="{A4C7D87C-383A-469A-AB0F-4226EB87CF0F}" presName="sibTrans" presStyleCnt="0"/>
      <dgm:spPr/>
    </dgm:pt>
    <dgm:pt modelId="{D3D3A798-D10F-4DF2-8E3A-6C97856D7746}" type="pres">
      <dgm:prSet presAssocID="{C09A01B0-362F-4F12-8277-1ACD360EE30E}" presName="node" presStyleLbl="node1" presStyleIdx="8" presStyleCnt="10" custLinFactX="9207" custLinFactNeighborX="100000" custLinFactNeighborY="-17112">
        <dgm:presLayoutVars>
          <dgm:bulletEnabled val="1"/>
        </dgm:presLayoutVars>
      </dgm:prSet>
      <dgm:spPr/>
      <dgm:t>
        <a:bodyPr/>
        <a:lstStyle/>
        <a:p>
          <a:endParaRPr lang="en-US"/>
        </a:p>
      </dgm:t>
    </dgm:pt>
    <dgm:pt modelId="{189D5A0A-85D3-400F-B692-F91C92F99769}" type="pres">
      <dgm:prSet presAssocID="{2BA56760-4D8D-4166-9C7C-810709FF1978}" presName="sibTrans" presStyleCnt="0"/>
      <dgm:spPr/>
    </dgm:pt>
    <dgm:pt modelId="{9A28A50C-D191-4487-A163-D2177E3CA279}" type="pres">
      <dgm:prSet presAssocID="{37687E22-9BF2-4F6A-8894-07B514F5785D}" presName="node" presStyleLbl="node1" presStyleIdx="9" presStyleCnt="10" custLinFactX="-7206" custLinFactNeighborX="-100000" custLinFactNeighborY="-16235">
        <dgm:presLayoutVars>
          <dgm:bulletEnabled val="1"/>
        </dgm:presLayoutVars>
      </dgm:prSet>
      <dgm:spPr/>
      <dgm:t>
        <a:bodyPr/>
        <a:lstStyle/>
        <a:p>
          <a:endParaRPr lang="en-US"/>
        </a:p>
      </dgm:t>
    </dgm:pt>
  </dgm:ptLst>
  <dgm:cxnLst>
    <dgm:cxn modelId="{60487EE7-969E-439B-9A36-C9F93C49CD7D}" srcId="{D699D49E-BEAB-4458-A9AC-5E837A6FFB0D}" destId="{F635EB1E-9441-43D2-A150-8A2F4F040481}" srcOrd="2" destOrd="0" parTransId="{1A79A44E-864B-4703-8A91-E576E05892EE}" sibTransId="{54F1428E-E1D0-4E08-856B-AFFB4F9D6898}"/>
    <dgm:cxn modelId="{DE9DC155-6A23-4177-A385-B58BF1F170BD}" type="presOf" srcId="{F635EB1E-9441-43D2-A150-8A2F4F040481}" destId="{843551CE-23AA-4C16-933F-A3EA3589881C}" srcOrd="0" destOrd="0" presId="urn:microsoft.com/office/officeart/2005/8/layout/default"/>
    <dgm:cxn modelId="{A22461FD-12D1-4248-B579-3ACFA379DC0C}" type="presOf" srcId="{34E52569-170D-4469-8B74-3247C795C97E}" destId="{5E926D61-B550-4AAA-860B-37946A50EA3B}" srcOrd="0" destOrd="0" presId="urn:microsoft.com/office/officeart/2005/8/layout/default"/>
    <dgm:cxn modelId="{A0FA5026-907E-4F73-B42F-1D2D877D5F46}" srcId="{D699D49E-BEAB-4458-A9AC-5E837A6FFB0D}" destId="{F5AA5335-E44D-46EA-88C0-F5320290DA80}" srcOrd="3" destOrd="0" parTransId="{8EC2EAF6-B028-4397-B3A7-619F8258390E}" sibTransId="{3A95C6E8-1549-49BD-83C6-D43DFFE0B808}"/>
    <dgm:cxn modelId="{41434B45-F504-4C75-B418-6282498B329B}" type="presOf" srcId="{0DC68D27-2275-4E89-AAD8-C38E05F94CBA}" destId="{A9E6F4CA-D776-4002-883D-CA060B591994}" srcOrd="0" destOrd="0" presId="urn:microsoft.com/office/officeart/2005/8/layout/default"/>
    <dgm:cxn modelId="{6B345BBD-029B-46AB-99DD-DF0F00490CCA}" srcId="{D699D49E-BEAB-4458-A9AC-5E837A6FFB0D}" destId="{0DC68D27-2275-4E89-AAD8-C38E05F94CBA}" srcOrd="7" destOrd="0" parTransId="{FAC927FE-A11E-4922-B0FD-350C8380BC3A}" sibTransId="{A4C7D87C-383A-469A-AB0F-4226EB87CF0F}"/>
    <dgm:cxn modelId="{299CF46D-DAF7-4A46-8ADC-A1736F8C340C}" srcId="{D699D49E-BEAB-4458-A9AC-5E837A6FFB0D}" destId="{BF62A4D2-977C-4C7C-9A46-BDEB5FF6BCB3}" srcOrd="5" destOrd="0" parTransId="{D403FF61-499D-4AAA-B1B6-1600CE80728B}" sibTransId="{A12C5541-F142-4B82-801E-A9BA9C4933AD}"/>
    <dgm:cxn modelId="{BC08E41C-6642-45C0-91AE-BDC6D7EE6415}" type="presOf" srcId="{BF62A4D2-977C-4C7C-9A46-BDEB5FF6BCB3}" destId="{7BFB9980-E36A-40BE-9882-53B8F7F0165F}" srcOrd="0" destOrd="0" presId="urn:microsoft.com/office/officeart/2005/8/layout/default"/>
    <dgm:cxn modelId="{8501C79D-B396-41DB-B190-EECCF1DAF7FF}" srcId="{D699D49E-BEAB-4458-A9AC-5E837A6FFB0D}" destId="{B20317AA-CE11-43E1-ABEA-A6D16DB00253}" srcOrd="6" destOrd="0" parTransId="{593046BE-B72E-47B4-9F3A-1017D600CED5}" sibTransId="{C86C7EB6-5036-4411-A8B9-E6891BC5431F}"/>
    <dgm:cxn modelId="{FC644B44-B952-4AD2-92E7-37269D8A20C6}" srcId="{D699D49E-BEAB-4458-A9AC-5E837A6FFB0D}" destId="{AFC57C1C-F6F2-4948-9787-D5E1B53DE9C8}" srcOrd="4" destOrd="0" parTransId="{CCAF8E54-F2E0-4F9F-A798-7AB447411D4D}" sibTransId="{1255A35A-ACA3-45D1-AF01-C83524EE95AA}"/>
    <dgm:cxn modelId="{62FDD270-C9F2-458F-8CFC-5A517EA46A8F}" type="presOf" srcId="{D699D49E-BEAB-4458-A9AC-5E837A6FFB0D}" destId="{E4701CE7-6C86-46D6-8835-64D509DF027A}" srcOrd="0" destOrd="0" presId="urn:microsoft.com/office/officeart/2005/8/layout/default"/>
    <dgm:cxn modelId="{63EF08C3-49DC-4F25-B121-DC387370FF48}" type="presOf" srcId="{B20317AA-CE11-43E1-ABEA-A6D16DB00253}" destId="{5E5BB37D-1A35-4468-9B9B-AE499782E1A4}" srcOrd="0" destOrd="0" presId="urn:microsoft.com/office/officeart/2005/8/layout/default"/>
    <dgm:cxn modelId="{C0BCE3EB-4109-45C5-8D0C-1A13A1EF86F9}" type="presOf" srcId="{37687E22-9BF2-4F6A-8894-07B514F5785D}" destId="{9A28A50C-D191-4487-A163-D2177E3CA279}" srcOrd="0" destOrd="0" presId="urn:microsoft.com/office/officeart/2005/8/layout/default"/>
    <dgm:cxn modelId="{A80CF567-18EF-423B-9978-27DFDC39F8CB}" type="presOf" srcId="{F5AA5335-E44D-46EA-88C0-F5320290DA80}" destId="{B86CEACE-07B0-44A1-BCDC-AF72EC9A3D8E}" srcOrd="0" destOrd="0" presId="urn:microsoft.com/office/officeart/2005/8/layout/default"/>
    <dgm:cxn modelId="{D311D9DF-90AC-45A4-8B2C-E124FEDD4C77}" type="presOf" srcId="{C09A01B0-362F-4F12-8277-1ACD360EE30E}" destId="{D3D3A798-D10F-4DF2-8E3A-6C97856D7746}" srcOrd="0" destOrd="0" presId="urn:microsoft.com/office/officeart/2005/8/layout/default"/>
    <dgm:cxn modelId="{FE70AA26-0C89-4B7F-A1E0-FE56DE609D6D}" type="presOf" srcId="{95D84010-545F-4207-8232-69AE2ACC92A4}" destId="{1A072151-4085-405A-BA7B-F45E6E3F102E}" srcOrd="0" destOrd="0" presId="urn:microsoft.com/office/officeart/2005/8/layout/default"/>
    <dgm:cxn modelId="{250BFCF4-179F-4509-A8ED-4D3B73107811}" srcId="{D699D49E-BEAB-4458-A9AC-5E837A6FFB0D}" destId="{C09A01B0-362F-4F12-8277-1ACD360EE30E}" srcOrd="8" destOrd="0" parTransId="{F0E9ADA3-9817-4EAD-A4E7-144F91E517D6}" sibTransId="{2BA56760-4D8D-4166-9C7C-810709FF1978}"/>
    <dgm:cxn modelId="{849E2B5C-8762-412F-BDE8-34A1990AE775}" srcId="{D699D49E-BEAB-4458-A9AC-5E837A6FFB0D}" destId="{95D84010-545F-4207-8232-69AE2ACC92A4}" srcOrd="1" destOrd="0" parTransId="{DDA96274-A087-455B-A082-0C914B13BC33}" sibTransId="{B70F8425-14F8-4C48-8171-A1125C25B4C5}"/>
    <dgm:cxn modelId="{5C2BD11C-6A27-4EAC-9664-58647C3714D0}" srcId="{D699D49E-BEAB-4458-A9AC-5E837A6FFB0D}" destId="{34E52569-170D-4469-8B74-3247C795C97E}" srcOrd="0" destOrd="0" parTransId="{54844D27-7062-4E37-86AC-0ED770D41EE9}" sibTransId="{38890A93-E128-42B9-AC27-3BB873219098}"/>
    <dgm:cxn modelId="{03A29C9A-F0DE-40AF-8ED1-CC577302C789}" srcId="{D699D49E-BEAB-4458-A9AC-5E837A6FFB0D}" destId="{37687E22-9BF2-4F6A-8894-07B514F5785D}" srcOrd="9" destOrd="0" parTransId="{4BE07747-E977-40E4-BBF4-1FA6AF89B227}" sibTransId="{6FD37030-F4A9-4032-ADA3-EBD94E2A43A7}"/>
    <dgm:cxn modelId="{49BE8228-0BAD-4654-87E4-8FE6E90CBB05}" type="presOf" srcId="{AFC57C1C-F6F2-4948-9787-D5E1B53DE9C8}" destId="{7F561082-49B1-4F35-8F20-2A418B96F38D}" srcOrd="0" destOrd="0" presId="urn:microsoft.com/office/officeart/2005/8/layout/default"/>
    <dgm:cxn modelId="{AED0250F-BA7C-499E-B6A5-D0C238FFAA0E}" type="presParOf" srcId="{E4701CE7-6C86-46D6-8835-64D509DF027A}" destId="{5E926D61-B550-4AAA-860B-37946A50EA3B}" srcOrd="0" destOrd="0" presId="urn:microsoft.com/office/officeart/2005/8/layout/default"/>
    <dgm:cxn modelId="{114E68E4-7063-4146-867F-3B2152A9EF2F}" type="presParOf" srcId="{E4701CE7-6C86-46D6-8835-64D509DF027A}" destId="{7DD2F307-0F2F-4DC2-B209-3A7A39F4E4BB}" srcOrd="1" destOrd="0" presId="urn:microsoft.com/office/officeart/2005/8/layout/default"/>
    <dgm:cxn modelId="{E22B4357-386A-4B46-85C2-2EECA3C3AE78}" type="presParOf" srcId="{E4701CE7-6C86-46D6-8835-64D509DF027A}" destId="{1A072151-4085-405A-BA7B-F45E6E3F102E}" srcOrd="2" destOrd="0" presId="urn:microsoft.com/office/officeart/2005/8/layout/default"/>
    <dgm:cxn modelId="{A67034F1-B2DE-4727-BD52-FE4BCDA9F89A}" type="presParOf" srcId="{E4701CE7-6C86-46D6-8835-64D509DF027A}" destId="{648DC82D-37E6-4F26-A1A3-BC8BD24C0438}" srcOrd="3" destOrd="0" presId="urn:microsoft.com/office/officeart/2005/8/layout/default"/>
    <dgm:cxn modelId="{6440E250-01A0-49B1-833B-E2844C369B19}" type="presParOf" srcId="{E4701CE7-6C86-46D6-8835-64D509DF027A}" destId="{843551CE-23AA-4C16-933F-A3EA3589881C}" srcOrd="4" destOrd="0" presId="urn:microsoft.com/office/officeart/2005/8/layout/default"/>
    <dgm:cxn modelId="{A0574E64-DEBD-4F02-BAF5-8B447F607549}" type="presParOf" srcId="{E4701CE7-6C86-46D6-8835-64D509DF027A}" destId="{FD1DD212-3873-454D-8F6D-81444FAB6A32}" srcOrd="5" destOrd="0" presId="urn:microsoft.com/office/officeart/2005/8/layout/default"/>
    <dgm:cxn modelId="{521D9A53-C2BF-4312-AEE1-86D9F34D11C1}" type="presParOf" srcId="{E4701CE7-6C86-46D6-8835-64D509DF027A}" destId="{B86CEACE-07B0-44A1-BCDC-AF72EC9A3D8E}" srcOrd="6" destOrd="0" presId="urn:microsoft.com/office/officeart/2005/8/layout/default"/>
    <dgm:cxn modelId="{B50C6F67-CD48-48A8-9D5C-D76CC25B1868}" type="presParOf" srcId="{E4701CE7-6C86-46D6-8835-64D509DF027A}" destId="{AA199B33-661D-42A9-A690-C05CB56C99C4}" srcOrd="7" destOrd="0" presId="urn:microsoft.com/office/officeart/2005/8/layout/default"/>
    <dgm:cxn modelId="{3703352F-3752-4146-A525-C5ACA755A54F}" type="presParOf" srcId="{E4701CE7-6C86-46D6-8835-64D509DF027A}" destId="{7F561082-49B1-4F35-8F20-2A418B96F38D}" srcOrd="8" destOrd="0" presId="urn:microsoft.com/office/officeart/2005/8/layout/default"/>
    <dgm:cxn modelId="{1D8AF0EB-04AE-4278-AA1D-F755E804C05C}" type="presParOf" srcId="{E4701CE7-6C86-46D6-8835-64D509DF027A}" destId="{73AE0B84-884F-42E7-9EC2-9446DC98C2F8}" srcOrd="9" destOrd="0" presId="urn:microsoft.com/office/officeart/2005/8/layout/default"/>
    <dgm:cxn modelId="{08D58D63-21F0-4BB8-A3E6-9BCB652604BD}" type="presParOf" srcId="{E4701CE7-6C86-46D6-8835-64D509DF027A}" destId="{7BFB9980-E36A-40BE-9882-53B8F7F0165F}" srcOrd="10" destOrd="0" presId="urn:microsoft.com/office/officeart/2005/8/layout/default"/>
    <dgm:cxn modelId="{3DE1DCBE-D5C1-48DE-B114-D312CE1B0682}" type="presParOf" srcId="{E4701CE7-6C86-46D6-8835-64D509DF027A}" destId="{429AB10A-C1B6-434C-A15A-29DF53911D8F}" srcOrd="11" destOrd="0" presId="urn:microsoft.com/office/officeart/2005/8/layout/default"/>
    <dgm:cxn modelId="{D19499A9-B2E4-494D-A845-F7DAB3D54800}" type="presParOf" srcId="{E4701CE7-6C86-46D6-8835-64D509DF027A}" destId="{5E5BB37D-1A35-4468-9B9B-AE499782E1A4}" srcOrd="12" destOrd="0" presId="urn:microsoft.com/office/officeart/2005/8/layout/default"/>
    <dgm:cxn modelId="{3FE98418-9C9E-4B91-AF0B-3BDB14637D6F}" type="presParOf" srcId="{E4701CE7-6C86-46D6-8835-64D509DF027A}" destId="{E4ADB298-086B-4B53-837F-0A69BB5B4C60}" srcOrd="13" destOrd="0" presId="urn:microsoft.com/office/officeart/2005/8/layout/default"/>
    <dgm:cxn modelId="{AAAA071A-E663-4F68-B24A-7EB254085FAD}" type="presParOf" srcId="{E4701CE7-6C86-46D6-8835-64D509DF027A}" destId="{A9E6F4CA-D776-4002-883D-CA060B591994}" srcOrd="14" destOrd="0" presId="urn:microsoft.com/office/officeart/2005/8/layout/default"/>
    <dgm:cxn modelId="{13E63B34-F1F6-4FE1-B281-C5DBEB2E7C04}" type="presParOf" srcId="{E4701CE7-6C86-46D6-8835-64D509DF027A}" destId="{0B33A89B-8828-4FF7-ACD0-16A35C563E8D}" srcOrd="15" destOrd="0" presId="urn:microsoft.com/office/officeart/2005/8/layout/default"/>
    <dgm:cxn modelId="{040D6BE3-725C-41E7-8FA9-4C052EE3BCB6}" type="presParOf" srcId="{E4701CE7-6C86-46D6-8835-64D509DF027A}" destId="{D3D3A798-D10F-4DF2-8E3A-6C97856D7746}" srcOrd="16" destOrd="0" presId="urn:microsoft.com/office/officeart/2005/8/layout/default"/>
    <dgm:cxn modelId="{4F460AEA-D6D4-437E-8E39-89C6161F4F87}" type="presParOf" srcId="{E4701CE7-6C86-46D6-8835-64D509DF027A}" destId="{189D5A0A-85D3-400F-B692-F91C92F99769}" srcOrd="17" destOrd="0" presId="urn:microsoft.com/office/officeart/2005/8/layout/default"/>
    <dgm:cxn modelId="{1E6C4604-80CF-4C57-A026-9612FA459B83}" type="presParOf" srcId="{E4701CE7-6C86-46D6-8835-64D509DF027A}" destId="{9A28A50C-D191-4487-A163-D2177E3CA279}" srcOrd="1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926D61-B550-4AAA-860B-37946A50EA3B}">
      <dsp:nvSpPr>
        <dsp:cNvPr id="0" name=""/>
        <dsp:cNvSpPr/>
      </dsp:nvSpPr>
      <dsp:spPr>
        <a:xfrm>
          <a:off x="125190" y="86144"/>
          <a:ext cx="2310613" cy="138636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smtClean="0"/>
            <a:t>Mrs Holmes</a:t>
          </a:r>
          <a:endParaRPr lang="en-GB" sz="1700" kern="1200" dirty="0"/>
        </a:p>
        <a:p>
          <a:pPr lvl="0" algn="ctr" defTabSz="755650">
            <a:lnSpc>
              <a:spcPct val="90000"/>
            </a:lnSpc>
            <a:spcBef>
              <a:spcPct val="0"/>
            </a:spcBef>
            <a:spcAft>
              <a:spcPct val="35000"/>
            </a:spcAft>
          </a:pPr>
          <a:r>
            <a:rPr lang="en-GB" sz="1700" kern="1200" dirty="0"/>
            <a:t>Inclusion Lead (</a:t>
          </a:r>
          <a:r>
            <a:rPr lang="en-GB" sz="1700" kern="1200" dirty="0" err="1"/>
            <a:t>SENCo</a:t>
          </a:r>
          <a:r>
            <a:rPr lang="en-GB" sz="1700" kern="1200" dirty="0"/>
            <a:t>) </a:t>
          </a:r>
        </a:p>
        <a:p>
          <a:pPr lvl="0" algn="ctr" defTabSz="755650">
            <a:lnSpc>
              <a:spcPct val="90000"/>
            </a:lnSpc>
            <a:spcBef>
              <a:spcPct val="0"/>
            </a:spcBef>
            <a:spcAft>
              <a:spcPct val="35000"/>
            </a:spcAft>
          </a:pPr>
          <a:r>
            <a:rPr lang="en-GB" sz="1700" kern="1200" dirty="0"/>
            <a:t>Contact: </a:t>
          </a:r>
        </a:p>
        <a:p>
          <a:pPr lvl="0" algn="ctr" defTabSz="755650">
            <a:lnSpc>
              <a:spcPct val="90000"/>
            </a:lnSpc>
            <a:spcBef>
              <a:spcPct val="0"/>
            </a:spcBef>
            <a:spcAft>
              <a:spcPct val="35000"/>
            </a:spcAft>
          </a:pPr>
          <a:r>
            <a:rPr lang="en-GB" sz="1700" kern="1200" dirty="0"/>
            <a:t>01782 235711</a:t>
          </a:r>
        </a:p>
      </dsp:txBody>
      <dsp:txXfrm>
        <a:off x="125190" y="86144"/>
        <a:ext cx="2310613" cy="1386368"/>
      </dsp:txXfrm>
    </dsp:sp>
    <dsp:sp modelId="{1A072151-4085-405A-BA7B-F45E6E3F102E}">
      <dsp:nvSpPr>
        <dsp:cNvPr id="0" name=""/>
        <dsp:cNvSpPr/>
      </dsp:nvSpPr>
      <dsp:spPr>
        <a:xfrm>
          <a:off x="2613143" y="97082"/>
          <a:ext cx="2310613" cy="138636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spcBef>
              <a:spcPct val="0"/>
            </a:spcBef>
            <a:spcAft>
              <a:spcPts val="0"/>
            </a:spcAft>
          </a:pPr>
          <a:endParaRPr lang="en-GB" sz="1700" kern="1200" dirty="0"/>
        </a:p>
        <a:p>
          <a:pPr lvl="0" algn="ctr" defTabSz="755650">
            <a:spcBef>
              <a:spcPct val="0"/>
            </a:spcBef>
            <a:spcAft>
              <a:spcPts val="0"/>
            </a:spcAft>
          </a:pPr>
          <a:r>
            <a:rPr lang="en-GB" sz="1700" kern="1200" dirty="0"/>
            <a:t>Mrs Y Ahmad    </a:t>
          </a:r>
        </a:p>
        <a:p>
          <a:pPr lvl="0" algn="ctr" defTabSz="755650">
            <a:spcBef>
              <a:spcPct val="0"/>
            </a:spcBef>
            <a:spcAft>
              <a:spcPts val="0"/>
            </a:spcAft>
          </a:pPr>
          <a:r>
            <a:rPr lang="en-GB" sz="1700" kern="1200" dirty="0"/>
            <a:t>SEN Welfare Practitioner</a:t>
          </a:r>
        </a:p>
        <a:p>
          <a:pPr lvl="0" algn="ctr" defTabSz="755650">
            <a:lnSpc>
              <a:spcPct val="100000"/>
            </a:lnSpc>
            <a:spcBef>
              <a:spcPct val="0"/>
            </a:spcBef>
            <a:spcAft>
              <a:spcPts val="0"/>
            </a:spcAft>
          </a:pPr>
          <a:endParaRPr lang="en-GB" sz="1700" kern="1200" dirty="0"/>
        </a:p>
      </dsp:txBody>
      <dsp:txXfrm>
        <a:off x="2613143" y="97082"/>
        <a:ext cx="2310613" cy="1386368"/>
      </dsp:txXfrm>
    </dsp:sp>
    <dsp:sp modelId="{843551CE-23AA-4C16-933F-A3EA3589881C}">
      <dsp:nvSpPr>
        <dsp:cNvPr id="0" name=""/>
        <dsp:cNvSpPr/>
      </dsp:nvSpPr>
      <dsp:spPr>
        <a:xfrm>
          <a:off x="5086262" y="104278"/>
          <a:ext cx="2310613" cy="138636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a:t>Mrs M </a:t>
          </a:r>
          <a:r>
            <a:rPr lang="en-GB" sz="1700" kern="1200" dirty="0" err="1"/>
            <a:t>Kauser</a:t>
          </a:r>
          <a:endParaRPr lang="en-GB" sz="1700" kern="1200" dirty="0"/>
        </a:p>
        <a:p>
          <a:pPr lvl="0" algn="ctr" defTabSz="755650">
            <a:lnSpc>
              <a:spcPct val="90000"/>
            </a:lnSpc>
            <a:spcBef>
              <a:spcPct val="0"/>
            </a:spcBef>
            <a:spcAft>
              <a:spcPct val="35000"/>
            </a:spcAft>
          </a:pPr>
          <a:r>
            <a:rPr lang="en-GB" sz="1700" kern="1200" dirty="0"/>
            <a:t>SEN Welfare Practitioner</a:t>
          </a:r>
        </a:p>
      </dsp:txBody>
      <dsp:txXfrm>
        <a:off x="5086262" y="104278"/>
        <a:ext cx="2310613" cy="1386368"/>
      </dsp:txXfrm>
    </dsp:sp>
    <dsp:sp modelId="{B86CEACE-07B0-44A1-BCDC-AF72EC9A3D8E}">
      <dsp:nvSpPr>
        <dsp:cNvPr id="0" name=""/>
        <dsp:cNvSpPr/>
      </dsp:nvSpPr>
      <dsp:spPr>
        <a:xfrm>
          <a:off x="7585745" y="98469"/>
          <a:ext cx="2310613" cy="138636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ts val="0"/>
            </a:spcAft>
          </a:pPr>
          <a:r>
            <a:rPr lang="en-GB" sz="1700" kern="1200" dirty="0"/>
            <a:t>Ms S Foulkes</a:t>
          </a:r>
        </a:p>
        <a:p>
          <a:pPr lvl="0" algn="ctr" defTabSz="755650">
            <a:lnSpc>
              <a:spcPct val="90000"/>
            </a:lnSpc>
            <a:spcBef>
              <a:spcPct val="0"/>
            </a:spcBef>
            <a:spcAft>
              <a:spcPts val="0"/>
            </a:spcAft>
          </a:pPr>
          <a:r>
            <a:rPr lang="en-GB" sz="1700" kern="1200" dirty="0"/>
            <a:t>SEN Welfare Practitioner/</a:t>
          </a:r>
        </a:p>
        <a:p>
          <a:pPr lvl="0" algn="ctr" defTabSz="755650">
            <a:lnSpc>
              <a:spcPct val="90000"/>
            </a:lnSpc>
            <a:spcBef>
              <a:spcPct val="0"/>
            </a:spcBef>
            <a:spcAft>
              <a:spcPts val="0"/>
            </a:spcAft>
          </a:pPr>
          <a:r>
            <a:rPr lang="en-GB" sz="1700" kern="1200" dirty="0"/>
            <a:t> Learning Mentor</a:t>
          </a:r>
        </a:p>
      </dsp:txBody>
      <dsp:txXfrm>
        <a:off x="7585745" y="98469"/>
        <a:ext cx="2310613" cy="1386368"/>
      </dsp:txXfrm>
    </dsp:sp>
    <dsp:sp modelId="{7F561082-49B1-4F35-8F20-2A418B96F38D}">
      <dsp:nvSpPr>
        <dsp:cNvPr id="0" name=""/>
        <dsp:cNvSpPr/>
      </dsp:nvSpPr>
      <dsp:spPr>
        <a:xfrm>
          <a:off x="2635186" y="1593413"/>
          <a:ext cx="2310613" cy="138636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ts val="0"/>
            </a:spcAft>
          </a:pPr>
          <a:r>
            <a:rPr lang="en-GB" sz="1700" kern="1200" dirty="0"/>
            <a:t>Mrs L Birks</a:t>
          </a:r>
        </a:p>
        <a:p>
          <a:pPr lvl="0" algn="ctr" defTabSz="755650">
            <a:lnSpc>
              <a:spcPct val="90000"/>
            </a:lnSpc>
            <a:spcBef>
              <a:spcPct val="0"/>
            </a:spcBef>
            <a:spcAft>
              <a:spcPts val="0"/>
            </a:spcAft>
          </a:pPr>
          <a:r>
            <a:rPr lang="en-GB" sz="1700" kern="1200" dirty="0"/>
            <a:t>SEN Welfare Practitioner</a:t>
          </a:r>
        </a:p>
      </dsp:txBody>
      <dsp:txXfrm>
        <a:off x="2635186" y="1593413"/>
        <a:ext cx="2310613" cy="1386368"/>
      </dsp:txXfrm>
    </dsp:sp>
    <dsp:sp modelId="{7BFB9980-E36A-40BE-9882-53B8F7F0165F}">
      <dsp:nvSpPr>
        <dsp:cNvPr id="0" name=""/>
        <dsp:cNvSpPr/>
      </dsp:nvSpPr>
      <dsp:spPr>
        <a:xfrm>
          <a:off x="123688" y="1557936"/>
          <a:ext cx="2310613" cy="138636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ts val="0"/>
            </a:spcAft>
          </a:pPr>
          <a:r>
            <a:rPr lang="en-GB" sz="1700" kern="1200" dirty="0"/>
            <a:t>Mrs J </a:t>
          </a:r>
          <a:r>
            <a:rPr lang="en-GB" sz="1700" kern="1200" dirty="0" err="1"/>
            <a:t>Lyttleton</a:t>
          </a:r>
          <a:endParaRPr lang="en-GB" sz="1700" kern="1200" dirty="0"/>
        </a:p>
        <a:p>
          <a:pPr lvl="0" algn="ctr" defTabSz="755650">
            <a:lnSpc>
              <a:spcPct val="90000"/>
            </a:lnSpc>
            <a:spcBef>
              <a:spcPct val="0"/>
            </a:spcBef>
            <a:spcAft>
              <a:spcPts val="0"/>
            </a:spcAft>
          </a:pPr>
          <a:r>
            <a:rPr lang="en-GB" sz="1700" kern="1200" dirty="0"/>
            <a:t>SEN Welfare Practitioner</a:t>
          </a:r>
        </a:p>
        <a:p>
          <a:pPr lvl="0" algn="ctr" defTabSz="755650">
            <a:lnSpc>
              <a:spcPct val="90000"/>
            </a:lnSpc>
            <a:spcBef>
              <a:spcPct val="0"/>
            </a:spcBef>
          </a:pPr>
          <a:endParaRPr lang="en-GB" sz="1700" kern="1200" dirty="0"/>
        </a:p>
      </dsp:txBody>
      <dsp:txXfrm>
        <a:off x="123688" y="1557936"/>
        <a:ext cx="2310613" cy="1386368"/>
      </dsp:txXfrm>
    </dsp:sp>
    <dsp:sp modelId="{5E5BB37D-1A35-4468-9B9B-AE499782E1A4}">
      <dsp:nvSpPr>
        <dsp:cNvPr id="0" name=""/>
        <dsp:cNvSpPr/>
      </dsp:nvSpPr>
      <dsp:spPr>
        <a:xfrm>
          <a:off x="5086262" y="1555204"/>
          <a:ext cx="2310613" cy="138636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ts val="0"/>
            </a:spcAft>
          </a:pPr>
          <a:r>
            <a:rPr lang="en-GB" sz="1700" kern="1200" dirty="0"/>
            <a:t>Ms Hoque</a:t>
          </a:r>
        </a:p>
        <a:p>
          <a:pPr lvl="0" algn="ctr" defTabSz="755650">
            <a:lnSpc>
              <a:spcPct val="90000"/>
            </a:lnSpc>
            <a:spcBef>
              <a:spcPct val="0"/>
            </a:spcBef>
            <a:spcAft>
              <a:spcPts val="0"/>
            </a:spcAft>
          </a:pPr>
          <a:r>
            <a:rPr lang="en-GB" sz="1700" kern="1200" dirty="0"/>
            <a:t>SEN Welfare Practitioner</a:t>
          </a:r>
        </a:p>
      </dsp:txBody>
      <dsp:txXfrm>
        <a:off x="5086262" y="1555204"/>
        <a:ext cx="2310613" cy="1386368"/>
      </dsp:txXfrm>
    </dsp:sp>
    <dsp:sp modelId="{A9E6F4CA-D776-4002-883D-CA060B591994}">
      <dsp:nvSpPr>
        <dsp:cNvPr id="0" name=""/>
        <dsp:cNvSpPr/>
      </dsp:nvSpPr>
      <dsp:spPr>
        <a:xfrm>
          <a:off x="7558919" y="1530596"/>
          <a:ext cx="2310613" cy="138636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ts val="0"/>
            </a:spcAft>
          </a:pPr>
          <a:r>
            <a:rPr lang="en-GB" sz="1700" kern="1200" dirty="0"/>
            <a:t>Mrs M Cox</a:t>
          </a:r>
        </a:p>
        <a:p>
          <a:pPr lvl="0" algn="ctr" defTabSz="755650">
            <a:lnSpc>
              <a:spcPct val="90000"/>
            </a:lnSpc>
            <a:spcBef>
              <a:spcPct val="0"/>
            </a:spcBef>
            <a:spcAft>
              <a:spcPts val="0"/>
            </a:spcAft>
          </a:pPr>
          <a:r>
            <a:rPr lang="en-GB" sz="1700" kern="1200" dirty="0"/>
            <a:t>Home School Link Worker / Deputy Safeguarding Lead</a:t>
          </a:r>
        </a:p>
        <a:p>
          <a:pPr lvl="0" algn="ctr" defTabSz="755650">
            <a:lnSpc>
              <a:spcPct val="90000"/>
            </a:lnSpc>
            <a:spcBef>
              <a:spcPct val="0"/>
            </a:spcBef>
          </a:pPr>
          <a:endParaRPr lang="en-GB" sz="1700" kern="1200" dirty="0"/>
        </a:p>
      </dsp:txBody>
      <dsp:txXfrm>
        <a:off x="7558919" y="1530596"/>
        <a:ext cx="2310613" cy="1386368"/>
      </dsp:txXfrm>
    </dsp:sp>
    <dsp:sp modelId="{D3D3A798-D10F-4DF2-8E3A-6C97856D7746}">
      <dsp:nvSpPr>
        <dsp:cNvPr id="0" name=""/>
        <dsp:cNvSpPr/>
      </dsp:nvSpPr>
      <dsp:spPr>
        <a:xfrm>
          <a:off x="5067939" y="3031557"/>
          <a:ext cx="2310613" cy="138636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GB" sz="1700" kern="1200" dirty="0"/>
            <a:t>Mrs C Hills</a:t>
          </a:r>
        </a:p>
        <a:p>
          <a:pPr lvl="0" algn="ctr" defTabSz="755650">
            <a:lnSpc>
              <a:spcPct val="90000"/>
            </a:lnSpc>
            <a:spcBef>
              <a:spcPct val="0"/>
            </a:spcBef>
            <a:spcAft>
              <a:spcPct val="35000"/>
            </a:spcAft>
          </a:pPr>
          <a:r>
            <a:rPr lang="en-GB" sz="1700" kern="1200" dirty="0"/>
            <a:t>SEN Welfare Practitioner</a:t>
          </a:r>
        </a:p>
      </dsp:txBody>
      <dsp:txXfrm>
        <a:off x="5067939" y="3031557"/>
        <a:ext cx="2310613" cy="1386368"/>
      </dsp:txXfrm>
    </dsp:sp>
    <dsp:sp modelId="{9A28A50C-D191-4487-A163-D2177E3CA279}">
      <dsp:nvSpPr>
        <dsp:cNvPr id="0" name=""/>
        <dsp:cNvSpPr/>
      </dsp:nvSpPr>
      <dsp:spPr>
        <a:xfrm>
          <a:off x="2609146" y="3043716"/>
          <a:ext cx="2310613" cy="1386368"/>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a:t>Miss Sajid and Miss Savage</a:t>
          </a:r>
          <a:endParaRPr lang="en-GB" sz="1700" kern="1200" dirty="0"/>
        </a:p>
        <a:p>
          <a:pPr lvl="0" algn="ctr" defTabSz="755650">
            <a:lnSpc>
              <a:spcPct val="90000"/>
            </a:lnSpc>
            <a:spcBef>
              <a:spcPct val="0"/>
            </a:spcBef>
            <a:spcAft>
              <a:spcPct val="35000"/>
            </a:spcAft>
          </a:pPr>
          <a:r>
            <a:rPr lang="en-US" sz="1700" kern="1200" dirty="0"/>
            <a:t>SEN Welfare Practitioners</a:t>
          </a:r>
          <a:endParaRPr lang="en-GB" sz="1700" kern="1200" dirty="0"/>
        </a:p>
      </dsp:txBody>
      <dsp:txXfrm>
        <a:off x="2609146" y="3043716"/>
        <a:ext cx="2310613" cy="138636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32988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60669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01026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974170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6/21/2024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60880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6/21/2024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5599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5"/>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2867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6/21/2024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3735366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6/21/2024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570344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6/21/2024</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09742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6/21/2024</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715618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6/21/2024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1285246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6/21/2024</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02980144"/>
      </p:ext>
    </p:extLst>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hyperlink" Target="https://localoffer.stoke.gov.uk/"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21.xml"/><Relationship Id="rId13" Type="http://schemas.openxmlformats.org/officeDocument/2006/relationships/slide" Target="slide33.xml"/><Relationship Id="rId3" Type="http://schemas.openxmlformats.org/officeDocument/2006/relationships/slide" Target="slide3.xml"/><Relationship Id="rId7" Type="http://schemas.openxmlformats.org/officeDocument/2006/relationships/slide" Target="slide18.xml"/><Relationship Id="rId12" Type="http://schemas.openxmlformats.org/officeDocument/2006/relationships/slide" Target="slide31.xml"/><Relationship Id="rId17" Type="http://schemas.openxmlformats.org/officeDocument/2006/relationships/slide" Target="slide35.xml"/><Relationship Id="rId2" Type="http://schemas.openxmlformats.org/officeDocument/2006/relationships/image" Target="../media/image1.jpg"/><Relationship Id="rId16" Type="http://schemas.openxmlformats.org/officeDocument/2006/relationships/slide" Target="slide34.xml"/><Relationship Id="rId1" Type="http://schemas.openxmlformats.org/officeDocument/2006/relationships/slideLayout" Target="../slideLayouts/slideLayout7.xml"/><Relationship Id="rId6" Type="http://schemas.openxmlformats.org/officeDocument/2006/relationships/slide" Target="slide10.xml"/><Relationship Id="rId11" Type="http://schemas.openxmlformats.org/officeDocument/2006/relationships/slide" Target="slide30.xml"/><Relationship Id="rId5" Type="http://schemas.openxmlformats.org/officeDocument/2006/relationships/slide" Target="slide7.xml"/><Relationship Id="rId15" Type="http://schemas.openxmlformats.org/officeDocument/2006/relationships/hyperlink" Target="../_General/policies/Special%20Educational%20Needs%20Policy%20Mar%2017.pdf" TargetMode="External"/><Relationship Id="rId10" Type="http://schemas.openxmlformats.org/officeDocument/2006/relationships/slide" Target="slide27.xml"/><Relationship Id="rId4" Type="http://schemas.openxmlformats.org/officeDocument/2006/relationships/slide" Target="slide4.xml"/><Relationship Id="rId9" Type="http://schemas.openxmlformats.org/officeDocument/2006/relationships/slide" Target="slide23.xml"/><Relationship Id="rId14" Type="http://schemas.openxmlformats.org/officeDocument/2006/relationships/slide" Target="slide36.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8" Type="http://schemas.openxmlformats.org/officeDocument/2006/relationships/slide" Target="slide2.xml"/><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3" Type="http://schemas.openxmlformats.org/officeDocument/2006/relationships/hyperlink" Target="file://172.27.70.253/adminpublic$/POLICIES/accessibilty_and_equality_plan.pdf" TargetMode="Externa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hyperlink" Target="http://localoffer.stoke.gov.uk/kb5/stoke/directory/home.page" TargetMode="External"/><Relationship Id="rId2" Type="http://schemas.openxmlformats.org/officeDocument/2006/relationships/image" Target="../media/image6.png"/><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mailto:office@etruscan.org.uk" TargetMode="External"/><Relationship Id="rId2" Type="http://schemas.openxmlformats.org/officeDocument/2006/relationships/image" Target="../media/image1.jpg"/><Relationship Id="rId1" Type="http://schemas.openxmlformats.org/officeDocument/2006/relationships/slideLayout" Target="../slideLayouts/slideLayout7.xml"/><Relationship Id="rId5" Type="http://schemas.openxmlformats.org/officeDocument/2006/relationships/slide" Target="slide2.xml"/><Relationship Id="rId4" Type="http://schemas.openxmlformats.org/officeDocument/2006/relationships/hyperlink" Target="http://www.etruscan.stoke.sch.uk/parents-1/policies" TargetMode="Externa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7112" y="1265728"/>
            <a:ext cx="10058400" cy="2568142"/>
          </a:xfrm>
        </p:spPr>
        <p:txBody>
          <a:bodyPr/>
          <a:lstStyle/>
          <a:p>
            <a:pPr algn="r"/>
            <a:r>
              <a:rPr lang="en-GB" dirty="0"/>
              <a:t>Etruscan Primary School</a:t>
            </a:r>
            <a:br>
              <a:rPr lang="en-GB" dirty="0"/>
            </a:br>
            <a:endParaRPr lang="en-GB" dirty="0"/>
          </a:p>
        </p:txBody>
      </p:sp>
      <p:sp>
        <p:nvSpPr>
          <p:cNvPr id="3" name="Subtitle 2"/>
          <p:cNvSpPr>
            <a:spLocks noGrp="1"/>
          </p:cNvSpPr>
          <p:nvPr>
            <p:ph type="subTitle" idx="1"/>
          </p:nvPr>
        </p:nvSpPr>
        <p:spPr>
          <a:xfrm>
            <a:off x="987112" y="3720090"/>
            <a:ext cx="10058400" cy="736865"/>
          </a:xfrm>
        </p:spPr>
        <p:txBody>
          <a:bodyPr>
            <a:normAutofit/>
          </a:bodyPr>
          <a:lstStyle/>
          <a:p>
            <a:pPr algn="r"/>
            <a:r>
              <a:rPr lang="en-GB" sz="4000" dirty="0"/>
              <a:t>Our SEN Report</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819" y="422074"/>
            <a:ext cx="2803131" cy="657425"/>
          </a:xfrm>
          <a:prstGeom prst="rect">
            <a:avLst/>
          </a:prstGeom>
        </p:spPr>
      </p:pic>
      <p:sp>
        <p:nvSpPr>
          <p:cNvPr id="5" name="TextBox 4"/>
          <p:cNvSpPr txBox="1"/>
          <p:nvPr/>
        </p:nvSpPr>
        <p:spPr>
          <a:xfrm>
            <a:off x="793213" y="5598621"/>
            <a:ext cx="5952643" cy="646331"/>
          </a:xfrm>
          <a:prstGeom prst="rect">
            <a:avLst/>
          </a:prstGeom>
          <a:noFill/>
        </p:spPr>
        <p:txBody>
          <a:bodyPr wrap="square" rtlCol="0">
            <a:spAutoFit/>
          </a:bodyPr>
          <a:lstStyle/>
          <a:p>
            <a:r>
              <a:rPr lang="en-GB" dirty="0">
                <a:hlinkClick r:id="rId3" action="ppaction://hlinksldjump"/>
              </a:rPr>
              <a:t>Click here for table of contents</a:t>
            </a:r>
            <a:r>
              <a:rPr lang="en-GB" dirty="0"/>
              <a:t> or press return for next page      last updated </a:t>
            </a:r>
            <a:r>
              <a:rPr lang="en-GB" dirty="0" smtClean="0"/>
              <a:t>June 2024</a:t>
            </a:r>
            <a:endParaRPr lang="en-GB" dirty="0"/>
          </a:p>
        </p:txBody>
      </p:sp>
      <p:sp>
        <p:nvSpPr>
          <p:cNvPr id="6" name="TextBox 5"/>
          <p:cNvSpPr txBox="1"/>
          <p:nvPr/>
        </p:nvSpPr>
        <p:spPr>
          <a:xfrm>
            <a:off x="9419422" y="5816906"/>
            <a:ext cx="2082188" cy="369332"/>
          </a:xfrm>
          <a:prstGeom prst="rect">
            <a:avLst/>
          </a:prstGeom>
          <a:noFill/>
        </p:spPr>
        <p:txBody>
          <a:bodyPr wrap="square" rtlCol="0">
            <a:spAutoFit/>
          </a:bodyPr>
          <a:lstStyle/>
          <a:p>
            <a:r>
              <a:rPr lang="en-GB" dirty="0"/>
              <a:t>Press Esc to exit</a:t>
            </a:r>
          </a:p>
        </p:txBody>
      </p:sp>
      <p:sp>
        <p:nvSpPr>
          <p:cNvPr id="7" name="TextBox 6"/>
          <p:cNvSpPr txBox="1"/>
          <p:nvPr/>
        </p:nvSpPr>
        <p:spPr>
          <a:xfrm>
            <a:off x="1628404" y="4799992"/>
            <a:ext cx="9559612" cy="646331"/>
          </a:xfrm>
          <a:prstGeom prst="rect">
            <a:avLst/>
          </a:prstGeom>
          <a:noFill/>
        </p:spPr>
        <p:txBody>
          <a:bodyPr wrap="square" rtlCol="0">
            <a:spAutoFit/>
          </a:bodyPr>
          <a:lstStyle/>
          <a:p>
            <a:pPr algn="r"/>
            <a:r>
              <a:rPr lang="en-GB" dirty="0"/>
              <a:t>To find details of the City of Stoke-on-Trent Local Offer click link below:</a:t>
            </a:r>
          </a:p>
          <a:p>
            <a:pPr algn="r"/>
            <a:r>
              <a:rPr lang="en-GB" dirty="0">
                <a:hlinkClick r:id="rId4"/>
              </a:rPr>
              <a:t>https://localoffer.stoke.gov.uk</a:t>
            </a:r>
            <a:r>
              <a:rPr lang="en-GB" dirty="0" smtClean="0">
                <a:hlinkClick r:id="rId4"/>
              </a:rPr>
              <a:t>/</a:t>
            </a:r>
            <a:r>
              <a:rPr lang="en-GB" dirty="0" smtClean="0"/>
              <a:t> </a:t>
            </a:r>
            <a:endParaRPr lang="en-GB" dirty="0"/>
          </a:p>
        </p:txBody>
      </p:sp>
    </p:spTree>
    <p:extLst>
      <p:ext uri="{BB962C8B-B14F-4D97-AF65-F5344CB8AC3E}">
        <p14:creationId xmlns:p14="http://schemas.microsoft.com/office/powerpoint/2010/main" val="34996503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GB" dirty="0"/>
              <a:t> </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819" y="422074"/>
            <a:ext cx="2803131" cy="657425"/>
          </a:xfrm>
          <a:prstGeom prst="rect">
            <a:avLst/>
          </a:prstGeom>
        </p:spPr>
      </p:pic>
      <p:sp>
        <p:nvSpPr>
          <p:cNvPr id="8" name="Oval Callout 7"/>
          <p:cNvSpPr/>
          <p:nvPr/>
        </p:nvSpPr>
        <p:spPr>
          <a:xfrm>
            <a:off x="2774586" y="2179469"/>
            <a:ext cx="7480453" cy="2798285"/>
          </a:xfrm>
          <a:prstGeom prst="wedgeEllipseCallout">
            <a:avLst>
              <a:gd name="adj1" fmla="val -53823"/>
              <a:gd name="adj2" fmla="val 5680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So what interventions and strategies can you offer for a child with special educational needs?</a:t>
            </a:r>
          </a:p>
        </p:txBody>
      </p:sp>
      <p:sp>
        <p:nvSpPr>
          <p:cNvPr id="10" name="TextBox 9"/>
          <p:cNvSpPr txBox="1"/>
          <p:nvPr/>
        </p:nvSpPr>
        <p:spPr>
          <a:xfrm>
            <a:off x="4904342" y="369037"/>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9" name="TextBox 8"/>
          <p:cNvSpPr txBox="1"/>
          <p:nvPr/>
        </p:nvSpPr>
        <p:spPr>
          <a:xfrm>
            <a:off x="9577467" y="765483"/>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3578740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95031"/>
            <a:ext cx="2804403" cy="658425"/>
          </a:xfrm>
          <a:prstGeom prst="rect">
            <a:avLst/>
          </a:prstGeom>
        </p:spPr>
      </p:pic>
      <p:sp>
        <p:nvSpPr>
          <p:cNvPr id="6" name="Rectangle 5"/>
          <p:cNvSpPr/>
          <p:nvPr/>
        </p:nvSpPr>
        <p:spPr>
          <a:xfrm>
            <a:off x="275260" y="1992477"/>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Time </a:t>
            </a:r>
            <a:r>
              <a:rPr lang="en-GB" dirty="0"/>
              <a:t>to </a:t>
            </a:r>
            <a:r>
              <a:rPr lang="en-GB" dirty="0" smtClean="0"/>
              <a:t>Talk</a:t>
            </a:r>
          </a:p>
          <a:p>
            <a:pPr algn="ctr"/>
            <a:r>
              <a:rPr lang="en-GB" dirty="0" smtClean="0"/>
              <a:t>Time to Listen</a:t>
            </a:r>
            <a:endParaRPr lang="en-GB" dirty="0"/>
          </a:p>
          <a:p>
            <a:pPr algn="ctr"/>
            <a:r>
              <a:rPr lang="en-GB" dirty="0"/>
              <a:t>Talk Boost</a:t>
            </a:r>
          </a:p>
          <a:p>
            <a:pPr algn="ctr"/>
            <a:r>
              <a:rPr lang="en-GB" dirty="0"/>
              <a:t>PECs</a:t>
            </a:r>
          </a:p>
          <a:p>
            <a:pPr algn="ctr"/>
            <a:r>
              <a:rPr lang="en-GB" dirty="0"/>
              <a:t>Cued articulation</a:t>
            </a:r>
          </a:p>
        </p:txBody>
      </p:sp>
      <p:sp>
        <p:nvSpPr>
          <p:cNvPr id="9" name="Rectangle 8"/>
          <p:cNvSpPr/>
          <p:nvPr/>
        </p:nvSpPr>
        <p:spPr>
          <a:xfrm>
            <a:off x="290610" y="1020444"/>
            <a:ext cx="11751335" cy="8920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Strategies/Programmes to support speech, language and communication</a:t>
            </a:r>
          </a:p>
        </p:txBody>
      </p:sp>
      <p:sp>
        <p:nvSpPr>
          <p:cNvPr id="13" name="Rectangle 12"/>
          <p:cNvSpPr/>
          <p:nvPr/>
        </p:nvSpPr>
        <p:spPr>
          <a:xfrm>
            <a:off x="3244808" y="1992479"/>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Word/topic maps</a:t>
            </a:r>
          </a:p>
          <a:p>
            <a:pPr algn="ctr"/>
            <a:endParaRPr lang="en-GB" dirty="0"/>
          </a:p>
          <a:p>
            <a:pPr algn="ctr"/>
            <a:r>
              <a:rPr lang="en-GB" dirty="0"/>
              <a:t>Individual visual timetable</a:t>
            </a:r>
          </a:p>
        </p:txBody>
      </p:sp>
      <p:sp>
        <p:nvSpPr>
          <p:cNvPr id="14" name="Rectangle 13"/>
          <p:cNvSpPr/>
          <p:nvPr/>
        </p:nvSpPr>
        <p:spPr>
          <a:xfrm>
            <a:off x="6199008" y="2010486"/>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Word Aware</a:t>
            </a:r>
          </a:p>
        </p:txBody>
      </p:sp>
      <p:sp>
        <p:nvSpPr>
          <p:cNvPr id="15" name="Rectangle 14"/>
          <p:cNvSpPr/>
          <p:nvPr/>
        </p:nvSpPr>
        <p:spPr>
          <a:xfrm>
            <a:off x="9153208" y="2010486"/>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Individualised Speech therapy program set by SALT, followed through by the Inclusion Team</a:t>
            </a:r>
          </a:p>
        </p:txBody>
      </p:sp>
      <p:sp>
        <p:nvSpPr>
          <p:cNvPr id="16" name="Rectangle 15"/>
          <p:cNvSpPr/>
          <p:nvPr/>
        </p:nvSpPr>
        <p:spPr>
          <a:xfrm>
            <a:off x="290610" y="3887186"/>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TA support during whole class teaching </a:t>
            </a:r>
            <a:r>
              <a:rPr lang="en-GB" dirty="0" smtClean="0"/>
              <a:t>time when needed</a:t>
            </a:r>
            <a:endParaRPr lang="en-GB" dirty="0"/>
          </a:p>
        </p:txBody>
      </p:sp>
      <p:sp>
        <p:nvSpPr>
          <p:cNvPr id="17" name="Rectangle 16"/>
          <p:cNvSpPr/>
          <p:nvPr/>
        </p:nvSpPr>
        <p:spPr>
          <a:xfrm>
            <a:off x="3244809" y="3887187"/>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Pre-learning and over learning opportunities to introduce and rehearse new learning</a:t>
            </a:r>
          </a:p>
        </p:txBody>
      </p:sp>
      <p:sp>
        <p:nvSpPr>
          <p:cNvPr id="18" name="Rectangle 17"/>
          <p:cNvSpPr/>
          <p:nvPr/>
        </p:nvSpPr>
        <p:spPr>
          <a:xfrm>
            <a:off x="6199009" y="3887188"/>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Increased visual aids</a:t>
            </a:r>
          </a:p>
        </p:txBody>
      </p:sp>
      <p:sp>
        <p:nvSpPr>
          <p:cNvPr id="19" name="Rectangle 18"/>
          <p:cNvSpPr/>
          <p:nvPr/>
        </p:nvSpPr>
        <p:spPr>
          <a:xfrm>
            <a:off x="9153208" y="3887185"/>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Advice from outside professionals:</a:t>
            </a:r>
          </a:p>
          <a:p>
            <a:pPr algn="ctr"/>
            <a:r>
              <a:rPr lang="en-GB" dirty="0"/>
              <a:t>EP, Outreach schools, Speech &amp; Language Therapist</a:t>
            </a:r>
          </a:p>
        </p:txBody>
      </p:sp>
      <p:sp>
        <p:nvSpPr>
          <p:cNvPr id="20" name="TextBox 19"/>
          <p:cNvSpPr txBox="1"/>
          <p:nvPr/>
        </p:nvSpPr>
        <p:spPr>
          <a:xfrm>
            <a:off x="5243009" y="95031"/>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21" name="TextBox 20"/>
          <p:cNvSpPr txBox="1"/>
          <p:nvPr/>
        </p:nvSpPr>
        <p:spPr>
          <a:xfrm>
            <a:off x="9959757" y="526329"/>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20238991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95031"/>
            <a:ext cx="2804403" cy="658425"/>
          </a:xfrm>
          <a:prstGeom prst="rect">
            <a:avLst/>
          </a:prstGeom>
        </p:spPr>
      </p:pic>
      <p:sp>
        <p:nvSpPr>
          <p:cNvPr id="6" name="Rectangle 5"/>
          <p:cNvSpPr/>
          <p:nvPr/>
        </p:nvSpPr>
        <p:spPr>
          <a:xfrm>
            <a:off x="290606" y="1581085"/>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Adapted  </a:t>
            </a:r>
            <a:r>
              <a:rPr lang="en-GB" dirty="0"/>
              <a:t>curriculum , planning activities, delivery and outcome</a:t>
            </a:r>
          </a:p>
        </p:txBody>
      </p:sp>
      <p:sp>
        <p:nvSpPr>
          <p:cNvPr id="9" name="Rectangle 8"/>
          <p:cNvSpPr/>
          <p:nvPr/>
        </p:nvSpPr>
        <p:spPr>
          <a:xfrm>
            <a:off x="290606" y="833431"/>
            <a:ext cx="11824983" cy="6676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Strategies to support/develop literacy</a:t>
            </a:r>
          </a:p>
        </p:txBody>
      </p:sp>
      <p:sp>
        <p:nvSpPr>
          <p:cNvPr id="12" name="Rectangle 11"/>
          <p:cNvSpPr/>
          <p:nvPr/>
        </p:nvSpPr>
        <p:spPr>
          <a:xfrm>
            <a:off x="290604" y="3067833"/>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Small Group – </a:t>
            </a:r>
            <a:r>
              <a:rPr lang="en-GB" dirty="0" smtClean="0"/>
              <a:t>intervention sessions</a:t>
            </a:r>
            <a:endParaRPr lang="en-GB" dirty="0"/>
          </a:p>
        </p:txBody>
      </p:sp>
      <p:sp>
        <p:nvSpPr>
          <p:cNvPr id="20" name="Rectangle 19"/>
          <p:cNvSpPr/>
          <p:nvPr/>
        </p:nvSpPr>
        <p:spPr>
          <a:xfrm>
            <a:off x="290605" y="4564843"/>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Inference Training</a:t>
            </a:r>
          </a:p>
          <a:p>
            <a:pPr algn="ctr"/>
            <a:endParaRPr lang="en-GB" dirty="0"/>
          </a:p>
        </p:txBody>
      </p:sp>
      <p:sp>
        <p:nvSpPr>
          <p:cNvPr id="21" name="Rectangle 20"/>
          <p:cNvSpPr/>
          <p:nvPr/>
        </p:nvSpPr>
        <p:spPr>
          <a:xfrm>
            <a:off x="306974" y="6051591"/>
            <a:ext cx="11751335" cy="6676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Advice from outside professionals:</a:t>
            </a:r>
          </a:p>
          <a:p>
            <a:pPr algn="ctr"/>
            <a:r>
              <a:rPr lang="en-GB" sz="2000" dirty="0"/>
              <a:t>EP, Outreach Schools, Occupational Therapist, SEND Advisor</a:t>
            </a:r>
          </a:p>
        </p:txBody>
      </p:sp>
      <p:sp>
        <p:nvSpPr>
          <p:cNvPr id="22" name="Rectangle 21"/>
          <p:cNvSpPr/>
          <p:nvPr/>
        </p:nvSpPr>
        <p:spPr>
          <a:xfrm>
            <a:off x="3269356" y="1586667"/>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Pre teaching of strategies, concepts and vocabulary</a:t>
            </a:r>
          </a:p>
        </p:txBody>
      </p:sp>
      <p:sp>
        <p:nvSpPr>
          <p:cNvPr id="23" name="Rectangle 22"/>
          <p:cNvSpPr/>
          <p:nvPr/>
        </p:nvSpPr>
        <p:spPr>
          <a:xfrm>
            <a:off x="6231738" y="1581085"/>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Self and peer assessment</a:t>
            </a:r>
          </a:p>
        </p:txBody>
      </p:sp>
      <p:sp>
        <p:nvSpPr>
          <p:cNvPr id="24" name="Rectangle 23"/>
          <p:cNvSpPr/>
          <p:nvPr/>
        </p:nvSpPr>
        <p:spPr>
          <a:xfrm>
            <a:off x="9210488" y="1586667"/>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Adapted Texts </a:t>
            </a:r>
            <a:endParaRPr lang="en-GB" dirty="0"/>
          </a:p>
        </p:txBody>
      </p:sp>
      <p:sp>
        <p:nvSpPr>
          <p:cNvPr id="25" name="Rectangle 24"/>
          <p:cNvSpPr/>
          <p:nvPr/>
        </p:nvSpPr>
        <p:spPr>
          <a:xfrm>
            <a:off x="3269355" y="3067833"/>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WOW events to capture interest and develop vocabulary</a:t>
            </a:r>
          </a:p>
        </p:txBody>
      </p:sp>
      <p:sp>
        <p:nvSpPr>
          <p:cNvPr id="26" name="Rectangle 25"/>
          <p:cNvSpPr/>
          <p:nvPr/>
        </p:nvSpPr>
        <p:spPr>
          <a:xfrm>
            <a:off x="6231738" y="3067833"/>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Daily targeted </a:t>
            </a:r>
            <a:r>
              <a:rPr lang="en-GB" dirty="0" smtClean="0"/>
              <a:t>children reading</a:t>
            </a:r>
            <a:endParaRPr lang="en-GB" dirty="0"/>
          </a:p>
        </p:txBody>
      </p:sp>
      <p:sp>
        <p:nvSpPr>
          <p:cNvPr id="27" name="Rectangle 26"/>
          <p:cNvSpPr/>
          <p:nvPr/>
        </p:nvSpPr>
        <p:spPr>
          <a:xfrm>
            <a:off x="9194121" y="3067833"/>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smtClean="0"/>
              <a:t>Nessy</a:t>
            </a:r>
            <a:r>
              <a:rPr lang="en-GB" dirty="0" smtClean="0"/>
              <a:t> </a:t>
            </a:r>
            <a:r>
              <a:rPr lang="en-GB" dirty="0"/>
              <a:t>Learning</a:t>
            </a:r>
          </a:p>
        </p:txBody>
      </p:sp>
      <p:sp>
        <p:nvSpPr>
          <p:cNvPr id="28" name="Rectangle 27"/>
          <p:cNvSpPr/>
          <p:nvPr/>
        </p:nvSpPr>
        <p:spPr>
          <a:xfrm>
            <a:off x="3277540" y="4559712"/>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Learning Challenge </a:t>
            </a:r>
            <a:r>
              <a:rPr lang="en-GB" dirty="0"/>
              <a:t>Curriculum</a:t>
            </a:r>
          </a:p>
          <a:p>
            <a:pPr algn="ctr"/>
            <a:r>
              <a:rPr lang="en-GB" dirty="0"/>
              <a:t>Use of </a:t>
            </a:r>
            <a:r>
              <a:rPr lang="en-GB" dirty="0" smtClean="0"/>
              <a:t>IT</a:t>
            </a:r>
            <a:endParaRPr lang="en-GB" dirty="0"/>
          </a:p>
        </p:txBody>
      </p:sp>
      <p:sp>
        <p:nvSpPr>
          <p:cNvPr id="29" name="Rectangle 28"/>
          <p:cNvSpPr/>
          <p:nvPr/>
        </p:nvSpPr>
        <p:spPr>
          <a:xfrm>
            <a:off x="6231738" y="4559712"/>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Read, Write, Inc</a:t>
            </a:r>
            <a:r>
              <a:rPr lang="en-GB" dirty="0" smtClean="0"/>
              <a:t>.</a:t>
            </a:r>
            <a:endParaRPr lang="en-GB" dirty="0"/>
          </a:p>
        </p:txBody>
      </p:sp>
      <p:sp>
        <p:nvSpPr>
          <p:cNvPr id="30" name="Rectangle 29"/>
          <p:cNvSpPr/>
          <p:nvPr/>
        </p:nvSpPr>
        <p:spPr>
          <a:xfrm>
            <a:off x="9185936" y="4575559"/>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Multi-sensory approach to letter </a:t>
            </a:r>
            <a:r>
              <a:rPr lang="en-GB" dirty="0" smtClean="0"/>
              <a:t>formation</a:t>
            </a:r>
            <a:endParaRPr lang="en-GB" dirty="0"/>
          </a:p>
        </p:txBody>
      </p:sp>
      <p:sp>
        <p:nvSpPr>
          <p:cNvPr id="17" name="TextBox 16"/>
          <p:cNvSpPr txBox="1"/>
          <p:nvPr/>
        </p:nvSpPr>
        <p:spPr>
          <a:xfrm>
            <a:off x="5344609" y="54911"/>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18" name="TextBox 17"/>
          <p:cNvSpPr txBox="1"/>
          <p:nvPr/>
        </p:nvSpPr>
        <p:spPr>
          <a:xfrm>
            <a:off x="9882266" y="464099"/>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883780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95031"/>
            <a:ext cx="2804403" cy="658425"/>
          </a:xfrm>
          <a:prstGeom prst="rect">
            <a:avLst/>
          </a:prstGeom>
        </p:spPr>
      </p:pic>
      <p:sp>
        <p:nvSpPr>
          <p:cNvPr id="6" name="Rectangle 5"/>
          <p:cNvSpPr/>
          <p:nvPr/>
        </p:nvSpPr>
        <p:spPr>
          <a:xfrm>
            <a:off x="290608" y="2010486"/>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TA/Teacher led booster groups</a:t>
            </a:r>
          </a:p>
          <a:p>
            <a:pPr algn="ctr"/>
            <a:r>
              <a:rPr lang="en-GB" dirty="0" smtClean="0"/>
              <a:t>Magic Maths</a:t>
            </a:r>
            <a:endParaRPr lang="en-GB" dirty="0"/>
          </a:p>
          <a:p>
            <a:pPr algn="ctr"/>
            <a:endParaRPr lang="en-GB" dirty="0"/>
          </a:p>
        </p:txBody>
      </p:sp>
      <p:sp>
        <p:nvSpPr>
          <p:cNvPr id="9" name="Rectangle 8"/>
          <p:cNvSpPr/>
          <p:nvPr/>
        </p:nvSpPr>
        <p:spPr>
          <a:xfrm>
            <a:off x="290610" y="1020444"/>
            <a:ext cx="11751335" cy="8920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Strategies to support/develop numeracy</a:t>
            </a:r>
          </a:p>
        </p:txBody>
      </p:sp>
      <p:sp>
        <p:nvSpPr>
          <p:cNvPr id="13" name="Rectangle 12"/>
          <p:cNvSpPr/>
          <p:nvPr/>
        </p:nvSpPr>
        <p:spPr>
          <a:xfrm>
            <a:off x="3244808" y="1992479"/>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Additional use of visual and practical resources</a:t>
            </a:r>
          </a:p>
        </p:txBody>
      </p:sp>
      <p:sp>
        <p:nvSpPr>
          <p:cNvPr id="14" name="Rectangle 13"/>
          <p:cNvSpPr/>
          <p:nvPr/>
        </p:nvSpPr>
        <p:spPr>
          <a:xfrm>
            <a:off x="6199008" y="2010486"/>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Regular numeracy basic skills sessions including times tables, mental maths strategies, rapid recall</a:t>
            </a:r>
          </a:p>
        </p:txBody>
      </p:sp>
      <p:sp>
        <p:nvSpPr>
          <p:cNvPr id="15" name="Rectangle 14"/>
          <p:cNvSpPr/>
          <p:nvPr/>
        </p:nvSpPr>
        <p:spPr>
          <a:xfrm>
            <a:off x="9153208" y="1995037"/>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Maths </a:t>
            </a:r>
            <a:r>
              <a:rPr lang="en-GB" dirty="0" smtClean="0"/>
              <a:t>Lead working with the Maths Hub</a:t>
            </a:r>
            <a:endParaRPr lang="en-GB" dirty="0"/>
          </a:p>
        </p:txBody>
      </p:sp>
      <p:sp>
        <p:nvSpPr>
          <p:cNvPr id="16" name="Rectangle 15"/>
          <p:cNvSpPr/>
          <p:nvPr/>
        </p:nvSpPr>
        <p:spPr>
          <a:xfrm>
            <a:off x="290608" y="3882156"/>
            <a:ext cx="3582159"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NTS </a:t>
            </a:r>
            <a:r>
              <a:rPr lang="en-US" dirty="0" err="1"/>
              <a:t>maths</a:t>
            </a:r>
            <a:r>
              <a:rPr lang="en-US" dirty="0"/>
              <a:t> </a:t>
            </a:r>
            <a:r>
              <a:rPr lang="en-US" dirty="0" smtClean="0"/>
              <a:t>assessments</a:t>
            </a:r>
          </a:p>
          <a:p>
            <a:pPr algn="ctr"/>
            <a:endParaRPr lang="en-US" dirty="0"/>
          </a:p>
          <a:p>
            <a:pPr algn="ctr"/>
            <a:r>
              <a:rPr lang="en-US" dirty="0" smtClean="0"/>
              <a:t>White Rose </a:t>
            </a:r>
            <a:r>
              <a:rPr lang="en-US" dirty="0" err="1" smtClean="0"/>
              <a:t>Maths</a:t>
            </a:r>
            <a:r>
              <a:rPr lang="en-US" dirty="0" smtClean="0"/>
              <a:t> </a:t>
            </a:r>
            <a:endParaRPr lang="en-GB" dirty="0"/>
          </a:p>
        </p:txBody>
      </p:sp>
      <p:sp>
        <p:nvSpPr>
          <p:cNvPr id="17" name="Rectangle 16"/>
          <p:cNvSpPr/>
          <p:nvPr/>
        </p:nvSpPr>
        <p:spPr>
          <a:xfrm>
            <a:off x="3949888" y="3901659"/>
            <a:ext cx="4202593"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Power of 2 Programme</a:t>
            </a:r>
          </a:p>
          <a:p>
            <a:pPr algn="ctr"/>
            <a:r>
              <a:rPr lang="en-GB" dirty="0"/>
              <a:t>Plus 1 Programme</a:t>
            </a:r>
          </a:p>
          <a:p>
            <a:pPr algn="ctr"/>
            <a:r>
              <a:rPr lang="en-GB" dirty="0"/>
              <a:t>Precision teaching</a:t>
            </a:r>
          </a:p>
          <a:p>
            <a:pPr algn="ctr"/>
            <a:r>
              <a:rPr lang="en-GB" dirty="0" smtClean="0"/>
              <a:t>Breaking </a:t>
            </a:r>
            <a:r>
              <a:rPr lang="en-GB" dirty="0"/>
              <a:t>barriers </a:t>
            </a:r>
            <a:r>
              <a:rPr lang="en-GB" dirty="0" err="1"/>
              <a:t>numicon</a:t>
            </a:r>
            <a:r>
              <a:rPr lang="en-GB" dirty="0"/>
              <a:t> </a:t>
            </a:r>
          </a:p>
        </p:txBody>
      </p:sp>
      <p:sp>
        <p:nvSpPr>
          <p:cNvPr id="18" name="Rectangle 17"/>
          <p:cNvSpPr/>
          <p:nvPr/>
        </p:nvSpPr>
        <p:spPr>
          <a:xfrm>
            <a:off x="8229600" y="3885418"/>
            <a:ext cx="3812345"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Bespoke interventions </a:t>
            </a:r>
            <a:endParaRPr lang="en-GB" dirty="0"/>
          </a:p>
        </p:txBody>
      </p:sp>
      <p:sp>
        <p:nvSpPr>
          <p:cNvPr id="3" name="Rectangle 2"/>
          <p:cNvSpPr/>
          <p:nvPr/>
        </p:nvSpPr>
        <p:spPr>
          <a:xfrm>
            <a:off x="290608" y="5794872"/>
            <a:ext cx="11751337" cy="4186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Advice from outside professionals: </a:t>
            </a:r>
            <a:r>
              <a:rPr lang="en-GB" dirty="0" smtClean="0"/>
              <a:t>SEND </a:t>
            </a:r>
            <a:r>
              <a:rPr lang="en-GB" dirty="0"/>
              <a:t>Services</a:t>
            </a:r>
          </a:p>
        </p:txBody>
      </p:sp>
      <p:sp>
        <p:nvSpPr>
          <p:cNvPr id="19" name="TextBox 18"/>
          <p:cNvSpPr txBox="1"/>
          <p:nvPr/>
        </p:nvSpPr>
        <p:spPr>
          <a:xfrm>
            <a:off x="5093491" y="95031"/>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20" name="TextBox 19"/>
          <p:cNvSpPr txBox="1"/>
          <p:nvPr/>
        </p:nvSpPr>
        <p:spPr>
          <a:xfrm>
            <a:off x="6861174" y="432035"/>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40570935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95031"/>
            <a:ext cx="2804403" cy="658425"/>
          </a:xfrm>
          <a:prstGeom prst="rect">
            <a:avLst/>
          </a:prstGeom>
        </p:spPr>
      </p:pic>
      <p:sp>
        <p:nvSpPr>
          <p:cNvPr id="9" name="Rectangle 8"/>
          <p:cNvSpPr/>
          <p:nvPr/>
        </p:nvSpPr>
        <p:spPr>
          <a:xfrm>
            <a:off x="290610" y="1020444"/>
            <a:ext cx="11751335" cy="8920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Provision to support access to the curriculum and a supportive environment</a:t>
            </a:r>
          </a:p>
        </p:txBody>
      </p:sp>
      <p:sp>
        <p:nvSpPr>
          <p:cNvPr id="43" name="Rectangle 42"/>
          <p:cNvSpPr/>
          <p:nvPr/>
        </p:nvSpPr>
        <p:spPr>
          <a:xfrm>
            <a:off x="7127043" y="1992440"/>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Accessible toilet and lift to upstairs </a:t>
            </a:r>
            <a:r>
              <a:rPr lang="en-GB" dirty="0" smtClean="0"/>
              <a:t>classrooms</a:t>
            </a:r>
            <a:endParaRPr lang="en-GB" dirty="0"/>
          </a:p>
        </p:txBody>
      </p:sp>
      <p:sp>
        <p:nvSpPr>
          <p:cNvPr id="44" name="Rectangle 43"/>
          <p:cNvSpPr/>
          <p:nvPr/>
        </p:nvSpPr>
        <p:spPr>
          <a:xfrm>
            <a:off x="8786927" y="1992440"/>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Provision of outdoor learning environment</a:t>
            </a:r>
          </a:p>
        </p:txBody>
      </p:sp>
      <p:sp>
        <p:nvSpPr>
          <p:cNvPr id="45" name="Rectangle 44"/>
          <p:cNvSpPr/>
          <p:nvPr/>
        </p:nvSpPr>
        <p:spPr>
          <a:xfrm>
            <a:off x="10462203" y="1992439"/>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Carpeted floors</a:t>
            </a:r>
          </a:p>
          <a:p>
            <a:pPr algn="ctr"/>
            <a:endParaRPr lang="en-GB" dirty="0"/>
          </a:p>
          <a:p>
            <a:pPr algn="ctr"/>
            <a:r>
              <a:rPr lang="en-GB" dirty="0" smtClean="0"/>
              <a:t>Nurture room</a:t>
            </a:r>
            <a:endParaRPr lang="en-GB" dirty="0"/>
          </a:p>
        </p:txBody>
      </p:sp>
      <p:sp>
        <p:nvSpPr>
          <p:cNvPr id="46" name="Rectangle 45"/>
          <p:cNvSpPr/>
          <p:nvPr/>
        </p:nvSpPr>
        <p:spPr>
          <a:xfrm>
            <a:off x="285172" y="1981650"/>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Fire evacuation chair.</a:t>
            </a:r>
          </a:p>
          <a:p>
            <a:pPr algn="ctr"/>
            <a:endParaRPr lang="en-GB" dirty="0"/>
          </a:p>
        </p:txBody>
      </p:sp>
      <p:sp>
        <p:nvSpPr>
          <p:cNvPr id="47" name="Rectangle 46"/>
          <p:cNvSpPr/>
          <p:nvPr/>
        </p:nvSpPr>
        <p:spPr>
          <a:xfrm>
            <a:off x="2037567" y="1994995"/>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Pre teaching and over learning of strategies, concepts and vocabulary</a:t>
            </a:r>
          </a:p>
        </p:txBody>
      </p:sp>
      <p:sp>
        <p:nvSpPr>
          <p:cNvPr id="48" name="Rectangle 47"/>
          <p:cNvSpPr/>
          <p:nvPr/>
        </p:nvSpPr>
        <p:spPr>
          <a:xfrm>
            <a:off x="3754426" y="1981649"/>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Visual timetables</a:t>
            </a:r>
          </a:p>
        </p:txBody>
      </p:sp>
      <p:sp>
        <p:nvSpPr>
          <p:cNvPr id="49" name="Rectangle 48"/>
          <p:cNvSpPr/>
          <p:nvPr/>
        </p:nvSpPr>
        <p:spPr>
          <a:xfrm>
            <a:off x="5467159" y="1981648"/>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 of </a:t>
            </a:r>
            <a:r>
              <a:rPr lang="en-GB" dirty="0" smtClean="0"/>
              <a:t>IT </a:t>
            </a:r>
            <a:r>
              <a:rPr lang="en-GB" dirty="0"/>
              <a:t>– </a:t>
            </a:r>
            <a:r>
              <a:rPr lang="en-GB" dirty="0" smtClean="0"/>
              <a:t>whiteboards</a:t>
            </a:r>
            <a:endParaRPr lang="en-GB" dirty="0"/>
          </a:p>
        </p:txBody>
      </p:sp>
      <p:sp>
        <p:nvSpPr>
          <p:cNvPr id="55" name="Rectangle 54"/>
          <p:cNvSpPr/>
          <p:nvPr/>
        </p:nvSpPr>
        <p:spPr>
          <a:xfrm>
            <a:off x="306071" y="3865530"/>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Sensory equipment </a:t>
            </a:r>
            <a:endParaRPr lang="en-GB" dirty="0"/>
          </a:p>
        </p:txBody>
      </p:sp>
      <p:sp>
        <p:nvSpPr>
          <p:cNvPr id="56" name="Rectangle 55"/>
          <p:cNvSpPr/>
          <p:nvPr/>
        </p:nvSpPr>
        <p:spPr>
          <a:xfrm>
            <a:off x="2040590" y="3883696"/>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Small group </a:t>
            </a:r>
            <a:r>
              <a:rPr lang="en-GB" dirty="0" smtClean="0"/>
              <a:t>and</a:t>
            </a:r>
            <a:r>
              <a:rPr lang="en-GB" dirty="0" smtClean="0"/>
              <a:t> </a:t>
            </a:r>
            <a:r>
              <a:rPr lang="en-GB" dirty="0"/>
              <a:t>1:1 support</a:t>
            </a:r>
          </a:p>
        </p:txBody>
      </p:sp>
      <p:sp>
        <p:nvSpPr>
          <p:cNvPr id="57" name="Rectangle 56"/>
          <p:cNvSpPr/>
          <p:nvPr/>
        </p:nvSpPr>
        <p:spPr>
          <a:xfrm>
            <a:off x="3759906" y="3867380"/>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Self and peer assessment</a:t>
            </a:r>
          </a:p>
        </p:txBody>
      </p:sp>
      <p:sp>
        <p:nvSpPr>
          <p:cNvPr id="58" name="Rectangle 57"/>
          <p:cNvSpPr/>
          <p:nvPr/>
        </p:nvSpPr>
        <p:spPr>
          <a:xfrm>
            <a:off x="7127043" y="3865530"/>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Specialised seating when required</a:t>
            </a:r>
          </a:p>
          <a:p>
            <a:pPr algn="ctr"/>
            <a:endParaRPr lang="en-GB" dirty="0"/>
          </a:p>
        </p:txBody>
      </p:sp>
      <p:sp>
        <p:nvSpPr>
          <p:cNvPr id="59" name="Rectangle 58"/>
          <p:cNvSpPr/>
          <p:nvPr/>
        </p:nvSpPr>
        <p:spPr>
          <a:xfrm>
            <a:off x="5451767" y="3867381"/>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Personalised curriculum and timetable</a:t>
            </a:r>
          </a:p>
        </p:txBody>
      </p:sp>
      <p:sp>
        <p:nvSpPr>
          <p:cNvPr id="60" name="Rectangle 59"/>
          <p:cNvSpPr/>
          <p:nvPr/>
        </p:nvSpPr>
        <p:spPr>
          <a:xfrm>
            <a:off x="8770342" y="3865529"/>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Adapted Teaching</a:t>
            </a:r>
            <a:endParaRPr lang="en-GB" dirty="0"/>
          </a:p>
        </p:txBody>
      </p:sp>
      <p:sp>
        <p:nvSpPr>
          <p:cNvPr id="61" name="Rectangle 60"/>
          <p:cNvSpPr/>
          <p:nvPr/>
        </p:nvSpPr>
        <p:spPr>
          <a:xfrm>
            <a:off x="10462203" y="3883696"/>
            <a:ext cx="1579742"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Tables and chairs at appropriate heights </a:t>
            </a:r>
          </a:p>
        </p:txBody>
      </p:sp>
      <p:sp>
        <p:nvSpPr>
          <p:cNvPr id="4" name="Rectangle 3"/>
          <p:cNvSpPr/>
          <p:nvPr/>
        </p:nvSpPr>
        <p:spPr>
          <a:xfrm>
            <a:off x="306071" y="5783855"/>
            <a:ext cx="11735874" cy="4406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Advice from outside professionals: School Nurse, SEND Services, Occupational Therapy, </a:t>
            </a:r>
            <a:r>
              <a:rPr lang="en-GB" dirty="0" smtClean="0"/>
              <a:t>Outreach </a:t>
            </a:r>
            <a:r>
              <a:rPr lang="en-GB" dirty="0"/>
              <a:t>Schools</a:t>
            </a:r>
          </a:p>
        </p:txBody>
      </p:sp>
      <p:sp>
        <p:nvSpPr>
          <p:cNvPr id="24" name="TextBox 23"/>
          <p:cNvSpPr txBox="1"/>
          <p:nvPr/>
        </p:nvSpPr>
        <p:spPr>
          <a:xfrm>
            <a:off x="5017231" y="195573"/>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26" name="TextBox 25"/>
          <p:cNvSpPr txBox="1"/>
          <p:nvPr/>
        </p:nvSpPr>
        <p:spPr>
          <a:xfrm>
            <a:off x="6875820" y="481979"/>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37259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95031"/>
            <a:ext cx="2804403" cy="658425"/>
          </a:xfrm>
          <a:prstGeom prst="rect">
            <a:avLst/>
          </a:prstGeom>
        </p:spPr>
      </p:pic>
      <p:sp>
        <p:nvSpPr>
          <p:cNvPr id="6" name="Rectangle 5"/>
          <p:cNvSpPr/>
          <p:nvPr/>
        </p:nvSpPr>
        <p:spPr>
          <a:xfrm>
            <a:off x="275260" y="1992477"/>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t>Circle Time</a:t>
            </a:r>
          </a:p>
          <a:p>
            <a:pPr algn="ctr"/>
            <a:r>
              <a:rPr lang="en-GB" sz="1600" dirty="0"/>
              <a:t>Social Skills Groups</a:t>
            </a:r>
          </a:p>
          <a:p>
            <a:pPr algn="ctr"/>
            <a:r>
              <a:rPr lang="en-GB" sz="1600" dirty="0"/>
              <a:t>Mindfulness</a:t>
            </a:r>
          </a:p>
          <a:p>
            <a:pPr algn="ctr"/>
            <a:r>
              <a:rPr lang="en-GB" sz="1600" dirty="0"/>
              <a:t>   Head </a:t>
            </a:r>
            <a:r>
              <a:rPr lang="en-GB" sz="1600" dirty="0" smtClean="0"/>
              <a:t>Space</a:t>
            </a:r>
          </a:p>
          <a:p>
            <a:pPr algn="ctr"/>
            <a:r>
              <a:rPr lang="en-GB" sz="1600" dirty="0" smtClean="0"/>
              <a:t>Drawing for talking</a:t>
            </a:r>
          </a:p>
          <a:p>
            <a:pPr algn="ctr"/>
            <a:r>
              <a:rPr lang="en-GB" sz="1600" dirty="0" smtClean="0"/>
              <a:t>Lego Therapy</a:t>
            </a:r>
            <a:endParaRPr lang="en-GB" sz="1600" dirty="0"/>
          </a:p>
          <a:p>
            <a:pPr algn="ctr"/>
            <a:r>
              <a:rPr lang="en-GB" sz="1600" dirty="0"/>
              <a:t>Learning Mentor </a:t>
            </a:r>
            <a:r>
              <a:rPr lang="en-GB" sz="1600" dirty="0" smtClean="0"/>
              <a:t>Support </a:t>
            </a:r>
            <a:endParaRPr lang="en-GB" sz="1600" dirty="0"/>
          </a:p>
        </p:txBody>
      </p:sp>
      <p:sp>
        <p:nvSpPr>
          <p:cNvPr id="9" name="Rectangle 8"/>
          <p:cNvSpPr/>
          <p:nvPr/>
        </p:nvSpPr>
        <p:spPr>
          <a:xfrm>
            <a:off x="290610" y="1020444"/>
            <a:ext cx="11751335" cy="8920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Strategies to support social, emotional and mental health difficulties</a:t>
            </a:r>
          </a:p>
        </p:txBody>
      </p:sp>
      <p:sp>
        <p:nvSpPr>
          <p:cNvPr id="13" name="Rectangle 12"/>
          <p:cNvSpPr/>
          <p:nvPr/>
        </p:nvSpPr>
        <p:spPr>
          <a:xfrm>
            <a:off x="3244809" y="1992475"/>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Boxall assessments</a:t>
            </a:r>
          </a:p>
          <a:p>
            <a:pPr algn="ctr"/>
            <a:endParaRPr lang="en-US" dirty="0"/>
          </a:p>
          <a:p>
            <a:pPr algn="ctr"/>
            <a:r>
              <a:rPr lang="en-US" dirty="0"/>
              <a:t>ABC Charts to monitor and </a:t>
            </a:r>
            <a:r>
              <a:rPr lang="en-US" dirty="0" err="1"/>
              <a:t>analyse</a:t>
            </a:r>
            <a:r>
              <a:rPr lang="en-US" dirty="0"/>
              <a:t> causes of </a:t>
            </a:r>
            <a:r>
              <a:rPr lang="en-US" dirty="0" err="1"/>
              <a:t>behaviour</a:t>
            </a:r>
            <a:endParaRPr lang="en-GB" dirty="0"/>
          </a:p>
          <a:p>
            <a:pPr algn="ctr"/>
            <a:endParaRPr lang="en-GB" dirty="0"/>
          </a:p>
        </p:txBody>
      </p:sp>
      <p:sp>
        <p:nvSpPr>
          <p:cNvPr id="14" name="Rectangle 13"/>
          <p:cNvSpPr/>
          <p:nvPr/>
        </p:nvSpPr>
        <p:spPr>
          <a:xfrm>
            <a:off x="6199008" y="2010486"/>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Trainee Mental Health Practitioner</a:t>
            </a:r>
            <a:endParaRPr lang="en-GB" dirty="0"/>
          </a:p>
        </p:txBody>
      </p:sp>
      <p:sp>
        <p:nvSpPr>
          <p:cNvPr id="15" name="Rectangle 14"/>
          <p:cNvSpPr/>
          <p:nvPr/>
        </p:nvSpPr>
        <p:spPr>
          <a:xfrm>
            <a:off x="9153208" y="2010486"/>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Individual work </a:t>
            </a:r>
            <a:r>
              <a:rPr lang="en-GB" dirty="0"/>
              <a:t>station</a:t>
            </a:r>
          </a:p>
        </p:txBody>
      </p:sp>
      <p:sp>
        <p:nvSpPr>
          <p:cNvPr id="16" name="Rectangle 15"/>
          <p:cNvSpPr/>
          <p:nvPr/>
        </p:nvSpPr>
        <p:spPr>
          <a:xfrm>
            <a:off x="290610" y="3887186"/>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1:1 behaviour program e.g. anger management techniques/individual </a:t>
            </a:r>
            <a:r>
              <a:rPr lang="en-GB" dirty="0" smtClean="0"/>
              <a:t>support/individual </a:t>
            </a:r>
            <a:r>
              <a:rPr lang="en-GB" dirty="0"/>
              <a:t>reward systems. </a:t>
            </a:r>
          </a:p>
        </p:txBody>
      </p:sp>
      <p:sp>
        <p:nvSpPr>
          <p:cNvPr id="17" name="Rectangle 16"/>
          <p:cNvSpPr/>
          <p:nvPr/>
        </p:nvSpPr>
        <p:spPr>
          <a:xfrm>
            <a:off x="3244809" y="3900250"/>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Parental Involvement</a:t>
            </a:r>
          </a:p>
          <a:p>
            <a:pPr algn="ctr"/>
            <a:r>
              <a:rPr lang="en-GB" dirty="0"/>
              <a:t>1-1 Support</a:t>
            </a:r>
          </a:p>
          <a:p>
            <a:pPr algn="ctr"/>
            <a:r>
              <a:rPr lang="en-GB" dirty="0"/>
              <a:t>Staff training for mental health </a:t>
            </a:r>
          </a:p>
          <a:p>
            <a:pPr algn="ctr"/>
            <a:r>
              <a:rPr lang="en-GB" dirty="0"/>
              <a:t>Support from Mental health Lead / </a:t>
            </a:r>
            <a:r>
              <a:rPr lang="en-GB" dirty="0" smtClean="0"/>
              <a:t>Inclusion Lead</a:t>
            </a:r>
            <a:endParaRPr lang="en-GB" dirty="0"/>
          </a:p>
        </p:txBody>
      </p:sp>
      <p:sp>
        <p:nvSpPr>
          <p:cNvPr id="18" name="Rectangle 17"/>
          <p:cNvSpPr/>
          <p:nvPr/>
        </p:nvSpPr>
        <p:spPr>
          <a:xfrm>
            <a:off x="6199009" y="3887188"/>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Relationships and behaviour policy</a:t>
            </a:r>
            <a:endParaRPr lang="en-GB" dirty="0"/>
          </a:p>
          <a:p>
            <a:pPr algn="ctr"/>
            <a:endParaRPr lang="en-GB" dirty="0"/>
          </a:p>
        </p:txBody>
      </p:sp>
      <p:sp>
        <p:nvSpPr>
          <p:cNvPr id="19" name="Rectangle 18"/>
          <p:cNvSpPr/>
          <p:nvPr/>
        </p:nvSpPr>
        <p:spPr>
          <a:xfrm>
            <a:off x="9153208" y="3887185"/>
            <a:ext cx="2905101" cy="18147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Celebration </a:t>
            </a:r>
            <a:r>
              <a:rPr lang="en-GB" dirty="0" smtClean="0"/>
              <a:t>assembly</a:t>
            </a:r>
          </a:p>
        </p:txBody>
      </p:sp>
      <p:sp>
        <p:nvSpPr>
          <p:cNvPr id="3" name="Rectangle 2"/>
          <p:cNvSpPr/>
          <p:nvPr/>
        </p:nvSpPr>
        <p:spPr>
          <a:xfrm>
            <a:off x="290610" y="5781893"/>
            <a:ext cx="11751335" cy="50873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Advice from outside professionals: School Nurse, SEND Services, </a:t>
            </a:r>
            <a:r>
              <a:rPr lang="en-GB" dirty="0" smtClean="0"/>
              <a:t>Outreach </a:t>
            </a:r>
            <a:r>
              <a:rPr lang="en-GB" dirty="0"/>
              <a:t>Schools, CAMHS</a:t>
            </a:r>
          </a:p>
        </p:txBody>
      </p:sp>
      <p:sp>
        <p:nvSpPr>
          <p:cNvPr id="21" name="TextBox 20"/>
          <p:cNvSpPr txBox="1"/>
          <p:nvPr/>
        </p:nvSpPr>
        <p:spPr>
          <a:xfrm>
            <a:off x="5243009" y="95031"/>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20" name="TextBox 19"/>
          <p:cNvSpPr txBox="1"/>
          <p:nvPr/>
        </p:nvSpPr>
        <p:spPr>
          <a:xfrm>
            <a:off x="6861174" y="432035"/>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366497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95031"/>
            <a:ext cx="2804403" cy="658425"/>
          </a:xfrm>
          <a:prstGeom prst="rect">
            <a:avLst/>
          </a:prstGeom>
        </p:spPr>
      </p:pic>
      <p:sp>
        <p:nvSpPr>
          <p:cNvPr id="6" name="Rectangle 5"/>
          <p:cNvSpPr/>
          <p:nvPr/>
        </p:nvSpPr>
        <p:spPr>
          <a:xfrm>
            <a:off x="275260" y="1992477"/>
            <a:ext cx="2905101" cy="307528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pencil grips</a:t>
            </a:r>
          </a:p>
          <a:p>
            <a:pPr algn="ctr"/>
            <a:r>
              <a:rPr lang="en-GB" dirty="0" smtClean="0"/>
              <a:t>specialist pencils</a:t>
            </a:r>
          </a:p>
          <a:p>
            <a:pPr algn="ctr"/>
            <a:r>
              <a:rPr lang="en-GB" dirty="0" smtClean="0"/>
              <a:t>posture support</a:t>
            </a:r>
          </a:p>
          <a:p>
            <a:pPr algn="ctr"/>
            <a:r>
              <a:rPr lang="en-GB" dirty="0" smtClean="0"/>
              <a:t> </a:t>
            </a:r>
            <a:r>
              <a:rPr lang="en-GB" dirty="0"/>
              <a:t>writing slopes </a:t>
            </a:r>
            <a:endParaRPr lang="en-GB" dirty="0" smtClean="0"/>
          </a:p>
          <a:p>
            <a:pPr algn="ctr"/>
            <a:r>
              <a:rPr lang="en-GB" dirty="0" smtClean="0"/>
              <a:t>iPads </a:t>
            </a:r>
          </a:p>
          <a:p>
            <a:pPr algn="ctr"/>
            <a:r>
              <a:rPr lang="en-GB" dirty="0" smtClean="0"/>
              <a:t>laptops </a:t>
            </a:r>
            <a:endParaRPr lang="en-GB" dirty="0"/>
          </a:p>
        </p:txBody>
      </p:sp>
      <p:sp>
        <p:nvSpPr>
          <p:cNvPr id="9" name="Rectangle 8"/>
          <p:cNvSpPr/>
          <p:nvPr/>
        </p:nvSpPr>
        <p:spPr>
          <a:xfrm>
            <a:off x="290610" y="1020444"/>
            <a:ext cx="11751335" cy="89205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Strategies/Programmes to support physical needs</a:t>
            </a:r>
          </a:p>
        </p:txBody>
      </p:sp>
      <p:sp>
        <p:nvSpPr>
          <p:cNvPr id="13" name="Rectangle 12"/>
          <p:cNvSpPr/>
          <p:nvPr/>
        </p:nvSpPr>
        <p:spPr>
          <a:xfrm>
            <a:off x="3244808" y="1992479"/>
            <a:ext cx="2905101" cy="30752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Further </a:t>
            </a:r>
            <a:r>
              <a:rPr lang="en-GB" dirty="0" smtClean="0"/>
              <a:t>adaptation </a:t>
            </a:r>
            <a:r>
              <a:rPr lang="en-GB" dirty="0"/>
              <a:t>of physical activity (fine and gross motor)</a:t>
            </a:r>
          </a:p>
        </p:txBody>
      </p:sp>
      <p:sp>
        <p:nvSpPr>
          <p:cNvPr id="14" name="Rectangle 13"/>
          <p:cNvSpPr/>
          <p:nvPr/>
        </p:nvSpPr>
        <p:spPr>
          <a:xfrm>
            <a:off x="6199008" y="2010486"/>
            <a:ext cx="2905101" cy="3057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External agencies e.g. Port Vale</a:t>
            </a:r>
            <a:endParaRPr lang="en-GB" dirty="0"/>
          </a:p>
          <a:p>
            <a:pPr algn="ctr"/>
            <a:endParaRPr lang="en-GB" dirty="0"/>
          </a:p>
          <a:p>
            <a:pPr algn="ctr"/>
            <a:r>
              <a:rPr lang="en-GB" dirty="0"/>
              <a:t>Physical adjustments and support as necessary</a:t>
            </a:r>
          </a:p>
        </p:txBody>
      </p:sp>
      <p:sp>
        <p:nvSpPr>
          <p:cNvPr id="15" name="Rectangle 14"/>
          <p:cNvSpPr/>
          <p:nvPr/>
        </p:nvSpPr>
        <p:spPr>
          <a:xfrm>
            <a:off x="9153208" y="2010486"/>
            <a:ext cx="2905101" cy="30572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Provision of specialist equipment &amp; resources</a:t>
            </a:r>
          </a:p>
        </p:txBody>
      </p:sp>
      <p:sp>
        <p:nvSpPr>
          <p:cNvPr id="3" name="Rectangle 2"/>
          <p:cNvSpPr/>
          <p:nvPr/>
        </p:nvSpPr>
        <p:spPr>
          <a:xfrm>
            <a:off x="274241" y="5165742"/>
            <a:ext cx="11751335" cy="104660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Advice from outside Professionals: </a:t>
            </a:r>
            <a:r>
              <a:rPr lang="en-GB" dirty="0" smtClean="0"/>
              <a:t>Outreach </a:t>
            </a:r>
            <a:r>
              <a:rPr lang="en-GB" dirty="0"/>
              <a:t>Schools, Occupational Therapist/Physiotherapist, Medical Team</a:t>
            </a:r>
          </a:p>
        </p:txBody>
      </p:sp>
      <p:sp>
        <p:nvSpPr>
          <p:cNvPr id="11" name="TextBox 10"/>
          <p:cNvSpPr txBox="1"/>
          <p:nvPr/>
        </p:nvSpPr>
        <p:spPr>
          <a:xfrm>
            <a:off x="4751267" y="95031"/>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10" name="TextBox 9"/>
          <p:cNvSpPr txBox="1"/>
          <p:nvPr/>
        </p:nvSpPr>
        <p:spPr>
          <a:xfrm>
            <a:off x="6861174" y="432035"/>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1688094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95031"/>
            <a:ext cx="2804403" cy="658425"/>
          </a:xfrm>
          <a:prstGeom prst="rect">
            <a:avLst/>
          </a:prstGeom>
        </p:spPr>
      </p:pic>
      <p:sp>
        <p:nvSpPr>
          <p:cNvPr id="6" name="Rectangle 5"/>
          <p:cNvSpPr/>
          <p:nvPr/>
        </p:nvSpPr>
        <p:spPr>
          <a:xfrm>
            <a:off x="290606" y="1581085"/>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Routines </a:t>
            </a:r>
            <a:r>
              <a:rPr lang="en-GB" dirty="0"/>
              <a:t>of the school day</a:t>
            </a:r>
          </a:p>
        </p:txBody>
      </p:sp>
      <p:sp>
        <p:nvSpPr>
          <p:cNvPr id="9" name="Rectangle 8"/>
          <p:cNvSpPr/>
          <p:nvPr/>
        </p:nvSpPr>
        <p:spPr>
          <a:xfrm>
            <a:off x="290606" y="833431"/>
            <a:ext cx="11824983" cy="6676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t>Strategies to reduce anxiety/promote wellbeing</a:t>
            </a:r>
          </a:p>
        </p:txBody>
      </p:sp>
      <p:sp>
        <p:nvSpPr>
          <p:cNvPr id="12" name="Rectangle 11"/>
          <p:cNvSpPr/>
          <p:nvPr/>
        </p:nvSpPr>
        <p:spPr>
          <a:xfrm>
            <a:off x="290604" y="3067833"/>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Your child’s voice</a:t>
            </a:r>
            <a:endParaRPr lang="en-GB" dirty="0"/>
          </a:p>
        </p:txBody>
      </p:sp>
      <p:sp>
        <p:nvSpPr>
          <p:cNvPr id="20" name="Rectangle 19"/>
          <p:cNvSpPr/>
          <p:nvPr/>
        </p:nvSpPr>
        <p:spPr>
          <a:xfrm>
            <a:off x="290605" y="4564843"/>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Working </a:t>
            </a:r>
            <a:r>
              <a:rPr lang="en-GB" dirty="0" smtClean="0"/>
              <a:t>as a</a:t>
            </a:r>
            <a:r>
              <a:rPr lang="en-GB" dirty="0" smtClean="0"/>
              <a:t> team</a:t>
            </a:r>
          </a:p>
          <a:p>
            <a:pPr algn="ctr"/>
            <a:r>
              <a:rPr lang="en-GB" dirty="0" smtClean="0"/>
              <a:t>to support the child</a:t>
            </a:r>
            <a:endParaRPr lang="en-GB" dirty="0"/>
          </a:p>
        </p:txBody>
      </p:sp>
      <p:sp>
        <p:nvSpPr>
          <p:cNvPr id="21" name="Rectangle 20"/>
          <p:cNvSpPr/>
          <p:nvPr/>
        </p:nvSpPr>
        <p:spPr>
          <a:xfrm>
            <a:off x="306974" y="6051591"/>
            <a:ext cx="11751335" cy="66767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dirty="0"/>
              <a:t>Advice from outside Professionals:</a:t>
            </a:r>
          </a:p>
          <a:p>
            <a:pPr algn="ctr"/>
            <a:r>
              <a:rPr lang="en-GB" sz="2000" dirty="0"/>
              <a:t>School Nurse, SEND </a:t>
            </a:r>
            <a:r>
              <a:rPr lang="en-GB" sz="2000" dirty="0" smtClean="0"/>
              <a:t>Service</a:t>
            </a:r>
            <a:r>
              <a:rPr lang="en-GB" sz="2000" dirty="0" smtClean="0"/>
              <a:t>, </a:t>
            </a:r>
            <a:r>
              <a:rPr lang="en-GB" sz="2000" dirty="0"/>
              <a:t>Outreach Schools, CAMHS</a:t>
            </a:r>
          </a:p>
        </p:txBody>
      </p:sp>
      <p:sp>
        <p:nvSpPr>
          <p:cNvPr id="22" name="Rectangle 21"/>
          <p:cNvSpPr/>
          <p:nvPr/>
        </p:nvSpPr>
        <p:spPr>
          <a:xfrm>
            <a:off x="3277540" y="1586667"/>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Support </a:t>
            </a:r>
            <a:r>
              <a:rPr lang="en-GB" dirty="0" smtClean="0"/>
              <a:t>from school staff</a:t>
            </a:r>
            <a:endParaRPr lang="en-GB" dirty="0"/>
          </a:p>
        </p:txBody>
      </p:sp>
      <p:sp>
        <p:nvSpPr>
          <p:cNvPr id="23" name="Rectangle 22"/>
          <p:cNvSpPr/>
          <p:nvPr/>
        </p:nvSpPr>
        <p:spPr>
          <a:xfrm>
            <a:off x="6244014" y="1586667"/>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Promoting self-care and personal </a:t>
            </a:r>
            <a:r>
              <a:rPr lang="en-GB" dirty="0" smtClean="0"/>
              <a:t>hygiene</a:t>
            </a:r>
          </a:p>
        </p:txBody>
      </p:sp>
      <p:sp>
        <p:nvSpPr>
          <p:cNvPr id="24" name="Rectangle 23"/>
          <p:cNvSpPr/>
          <p:nvPr/>
        </p:nvSpPr>
        <p:spPr>
          <a:xfrm>
            <a:off x="9210488" y="1594367"/>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Mindfulness and calming strategies</a:t>
            </a:r>
            <a:endParaRPr lang="en-GB" dirty="0"/>
          </a:p>
        </p:txBody>
      </p:sp>
      <p:sp>
        <p:nvSpPr>
          <p:cNvPr id="25" name="Rectangle 24"/>
          <p:cNvSpPr/>
          <p:nvPr/>
        </p:nvSpPr>
        <p:spPr>
          <a:xfrm>
            <a:off x="3269355" y="3067833"/>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Achievements and celebrating success</a:t>
            </a:r>
          </a:p>
        </p:txBody>
      </p:sp>
      <p:sp>
        <p:nvSpPr>
          <p:cNvPr id="26" name="Rectangle 25"/>
          <p:cNvSpPr/>
          <p:nvPr/>
        </p:nvSpPr>
        <p:spPr>
          <a:xfrm>
            <a:off x="6231738" y="3067833"/>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Secondary Transition Programme for some pupils</a:t>
            </a:r>
          </a:p>
        </p:txBody>
      </p:sp>
      <p:sp>
        <p:nvSpPr>
          <p:cNvPr id="27" name="Rectangle 26"/>
          <p:cNvSpPr/>
          <p:nvPr/>
        </p:nvSpPr>
        <p:spPr>
          <a:xfrm>
            <a:off x="9194121" y="3067833"/>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t>Building relationships</a:t>
            </a:r>
            <a:endParaRPr lang="en-GB" dirty="0"/>
          </a:p>
        </p:txBody>
      </p:sp>
      <p:sp>
        <p:nvSpPr>
          <p:cNvPr id="28" name="Rectangle 27"/>
          <p:cNvSpPr/>
          <p:nvPr/>
        </p:nvSpPr>
        <p:spPr>
          <a:xfrm>
            <a:off x="3277540" y="4559712"/>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Use of talk partners</a:t>
            </a:r>
          </a:p>
        </p:txBody>
      </p:sp>
      <p:sp>
        <p:nvSpPr>
          <p:cNvPr id="29" name="Rectangle 28"/>
          <p:cNvSpPr/>
          <p:nvPr/>
        </p:nvSpPr>
        <p:spPr>
          <a:xfrm>
            <a:off x="6231738" y="4559712"/>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Planned </a:t>
            </a:r>
            <a:r>
              <a:rPr lang="en-GB" dirty="0" smtClean="0"/>
              <a:t>transition to new class</a:t>
            </a:r>
          </a:p>
          <a:p>
            <a:pPr algn="ctr"/>
            <a:endParaRPr lang="en-GB" dirty="0" smtClean="0"/>
          </a:p>
          <a:p>
            <a:pPr algn="ctr"/>
            <a:r>
              <a:rPr lang="en-GB" dirty="0" smtClean="0"/>
              <a:t>Nursery induction</a:t>
            </a:r>
            <a:endParaRPr lang="en-GB" dirty="0"/>
          </a:p>
        </p:txBody>
      </p:sp>
      <p:sp>
        <p:nvSpPr>
          <p:cNvPr id="30" name="Rectangle 29"/>
          <p:cNvSpPr/>
          <p:nvPr/>
        </p:nvSpPr>
        <p:spPr>
          <a:xfrm>
            <a:off x="9185936" y="4575559"/>
            <a:ext cx="2905101" cy="141190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Referral to </a:t>
            </a:r>
            <a:r>
              <a:rPr lang="en-GB" dirty="0" smtClean="0"/>
              <a:t>CAMHS</a:t>
            </a:r>
            <a:endParaRPr lang="en-GB" dirty="0"/>
          </a:p>
        </p:txBody>
      </p:sp>
      <p:sp>
        <p:nvSpPr>
          <p:cNvPr id="18" name="TextBox 17"/>
          <p:cNvSpPr txBox="1"/>
          <p:nvPr/>
        </p:nvSpPr>
        <p:spPr>
          <a:xfrm>
            <a:off x="4972076" y="95031"/>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19" name="TextBox 18"/>
          <p:cNvSpPr txBox="1"/>
          <p:nvPr/>
        </p:nvSpPr>
        <p:spPr>
          <a:xfrm>
            <a:off x="6861174" y="432035"/>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14267674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GB" dirty="0"/>
              <a:t> </a:t>
            </a:r>
          </a:p>
        </p:txBody>
      </p:sp>
      <p:sp>
        <p:nvSpPr>
          <p:cNvPr id="7" name="Content Placeholder 6"/>
          <p:cNvSpPr>
            <a:spLocks noGrp="1"/>
          </p:cNvSpPr>
          <p:nvPr>
            <p:ph idx="1"/>
          </p:nvPr>
        </p:nvSpPr>
        <p:spPr/>
        <p:txBody>
          <a:bodyPr/>
          <a:lstStyle/>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819" y="422074"/>
            <a:ext cx="2803131" cy="657425"/>
          </a:xfrm>
          <a:prstGeom prst="rect">
            <a:avLst/>
          </a:prstGeom>
        </p:spPr>
      </p:pic>
      <p:sp>
        <p:nvSpPr>
          <p:cNvPr id="8" name="Oval Callout 7"/>
          <p:cNvSpPr/>
          <p:nvPr/>
        </p:nvSpPr>
        <p:spPr>
          <a:xfrm>
            <a:off x="2852224" y="2106692"/>
            <a:ext cx="7480453" cy="2798285"/>
          </a:xfrm>
          <a:prstGeom prst="wedgeEllipseCallout">
            <a:avLst>
              <a:gd name="adj1" fmla="val -53823"/>
              <a:gd name="adj2" fmla="val 5680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bg1"/>
                </a:solidFill>
              </a:rPr>
              <a:t>How does the school assess and evaluate the effectiveness and sufficiency of its arrangements and provision for children and young people with SEND?</a:t>
            </a:r>
          </a:p>
        </p:txBody>
      </p:sp>
      <p:sp>
        <p:nvSpPr>
          <p:cNvPr id="10" name="TextBox 9"/>
          <p:cNvSpPr txBox="1"/>
          <p:nvPr/>
        </p:nvSpPr>
        <p:spPr>
          <a:xfrm>
            <a:off x="5005942" y="422074"/>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9" name="TextBox 8"/>
          <p:cNvSpPr txBox="1"/>
          <p:nvPr/>
        </p:nvSpPr>
        <p:spPr>
          <a:xfrm>
            <a:off x="6983470" y="791406"/>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4230430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328451"/>
            <a:ext cx="2804403" cy="658425"/>
          </a:xfrm>
          <a:prstGeom prst="rect">
            <a:avLst/>
          </a:prstGeom>
        </p:spPr>
      </p:pic>
      <p:sp>
        <p:nvSpPr>
          <p:cNvPr id="3" name="TextBox 2"/>
          <p:cNvSpPr txBox="1"/>
          <p:nvPr/>
        </p:nvSpPr>
        <p:spPr>
          <a:xfrm>
            <a:off x="429658" y="1156771"/>
            <a:ext cx="11424491" cy="3908762"/>
          </a:xfrm>
          <a:prstGeom prst="rect">
            <a:avLst/>
          </a:prstGeom>
          <a:noFill/>
        </p:spPr>
        <p:txBody>
          <a:bodyPr wrap="square" rtlCol="0">
            <a:spAutoFit/>
          </a:bodyPr>
          <a:lstStyle/>
          <a:p>
            <a:pPr marL="285750" indent="-285750">
              <a:buFont typeface="Wingdings" panose="05000000000000000000" pitchFamily="2" charset="2"/>
              <a:buChar char="§"/>
            </a:pPr>
            <a:r>
              <a:rPr lang="en-GB" dirty="0"/>
              <a:t>How will the curriculum and learning environment be matched to my child’s needs?</a:t>
            </a:r>
          </a:p>
          <a:p>
            <a:pPr marL="285750" indent="-285750">
              <a:buFont typeface="Wingdings" panose="05000000000000000000" pitchFamily="2" charset="2"/>
              <a:buChar char="§"/>
            </a:pPr>
            <a:endParaRPr lang="en-GB" dirty="0"/>
          </a:p>
          <a:p>
            <a:r>
              <a:rPr lang="en-GB" sz="1400" dirty="0"/>
              <a:t>At Etruscan </a:t>
            </a:r>
            <a:r>
              <a:rPr lang="en-GB" sz="1400" dirty="0" smtClean="0"/>
              <a:t>we will work with you to know </a:t>
            </a:r>
            <a:r>
              <a:rPr lang="en-GB" sz="1400" dirty="0"/>
              <a:t>all of our children’s needs and ensure the learning environment </a:t>
            </a:r>
            <a:r>
              <a:rPr lang="en-GB" sz="1400" dirty="0" smtClean="0"/>
              <a:t>enables them to achieve</a:t>
            </a:r>
            <a:r>
              <a:rPr lang="en-GB" sz="1400" dirty="0" smtClean="0"/>
              <a:t>.  </a:t>
            </a:r>
            <a:r>
              <a:rPr lang="en-GB" sz="1400" dirty="0"/>
              <a:t>If you are aware of any resource or strategy that helps your </a:t>
            </a:r>
            <a:r>
              <a:rPr lang="en-GB" sz="1400" dirty="0" smtClean="0"/>
              <a:t>child, </a:t>
            </a:r>
            <a:r>
              <a:rPr lang="en-GB" sz="1400" dirty="0"/>
              <a:t>please talk to our staff.</a:t>
            </a:r>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dirty="0"/>
              <a:t>How will </a:t>
            </a:r>
            <a:r>
              <a:rPr lang="en-GB" dirty="0" smtClean="0"/>
              <a:t>I know </a:t>
            </a:r>
            <a:r>
              <a:rPr lang="en-GB" dirty="0"/>
              <a:t>how my child is doing and how will you </a:t>
            </a:r>
            <a:r>
              <a:rPr lang="en-GB" dirty="0" smtClean="0"/>
              <a:t>help </a:t>
            </a:r>
            <a:r>
              <a:rPr lang="en-GB" dirty="0"/>
              <a:t>me to support their learning?</a:t>
            </a:r>
          </a:p>
          <a:p>
            <a:pPr marL="285750" indent="-285750">
              <a:buFont typeface="Arial" panose="020B0604020202020204" pitchFamily="34" charset="0"/>
              <a:buChar char="•"/>
            </a:pPr>
            <a:endParaRPr lang="en-GB" dirty="0"/>
          </a:p>
          <a:p>
            <a:r>
              <a:rPr lang="en-GB" sz="1400" dirty="0" smtClean="0"/>
              <a:t>We are always here to support you. An </a:t>
            </a:r>
            <a:r>
              <a:rPr lang="en-GB" sz="1400" dirty="0"/>
              <a:t>appointment can be made with the class </a:t>
            </a:r>
            <a:r>
              <a:rPr lang="en-GB" sz="1400" dirty="0" smtClean="0"/>
              <a:t>teacher or Inclusion Lead.  </a:t>
            </a:r>
            <a:r>
              <a:rPr lang="en-GB" sz="1400" dirty="0"/>
              <a:t>There are three parent/carer consultation evenings throughout the year which provide opportunities for parents/carers to meet with your child’s teachers and discuss their progress.  </a:t>
            </a:r>
            <a:r>
              <a:rPr lang="en-GB" sz="1400" dirty="0" smtClean="0"/>
              <a:t>There are also three additional meetings to discuss your child’s passport. </a:t>
            </a:r>
            <a:endParaRPr lang="en-GB" sz="1400" dirty="0"/>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dirty="0"/>
              <a:t>How does the school consult with and involve children with SEND in planning and reviewing their education?</a:t>
            </a:r>
          </a:p>
          <a:p>
            <a:pPr marL="285750" indent="-285750">
              <a:buFont typeface="Arial" panose="020B0604020202020204" pitchFamily="34" charset="0"/>
              <a:buChar char="•"/>
            </a:pPr>
            <a:endParaRPr lang="en-GB" dirty="0"/>
          </a:p>
          <a:p>
            <a:r>
              <a:rPr lang="en-GB" sz="1400" dirty="0" smtClean="0"/>
              <a:t>All pupil’s with a passport, where possible, are asked to contribute to their review.  </a:t>
            </a:r>
            <a:r>
              <a:rPr lang="en-GB" sz="1400" dirty="0" smtClean="0"/>
              <a:t>This is done</a:t>
            </a:r>
            <a:r>
              <a:rPr lang="en-GB" sz="1400" dirty="0" smtClean="0"/>
              <a:t> throughout the year through regular conversations and feedback.  They are </a:t>
            </a:r>
            <a:r>
              <a:rPr lang="en-GB" sz="1400" dirty="0"/>
              <a:t>encouraged to know </a:t>
            </a:r>
            <a:r>
              <a:rPr lang="en-GB" sz="1400" dirty="0" smtClean="0"/>
              <a:t>their next </a:t>
            </a:r>
            <a:r>
              <a:rPr lang="en-GB" sz="1400" dirty="0"/>
              <a:t>steps </a:t>
            </a:r>
            <a:r>
              <a:rPr lang="en-GB" sz="1400" dirty="0" smtClean="0"/>
              <a:t>to </a:t>
            </a:r>
            <a:r>
              <a:rPr lang="en-GB" sz="1400" dirty="0"/>
              <a:t>ensure they </a:t>
            </a:r>
            <a:r>
              <a:rPr lang="en-GB" sz="1400" dirty="0" smtClean="0"/>
              <a:t>know </a:t>
            </a:r>
            <a:r>
              <a:rPr lang="en-GB" sz="1400" dirty="0"/>
              <a:t>what they need to do to progress.  </a:t>
            </a:r>
          </a:p>
          <a:p>
            <a:pPr marL="285750" indent="-285750">
              <a:buFont typeface="Arial" panose="020B0604020202020204" pitchFamily="34" charset="0"/>
              <a:buChar char="•"/>
            </a:pPr>
            <a:endParaRPr lang="en-GB" sz="1400" dirty="0"/>
          </a:p>
        </p:txBody>
      </p:sp>
      <p:sp>
        <p:nvSpPr>
          <p:cNvPr id="5" name="TextBox 4"/>
          <p:cNvSpPr txBox="1"/>
          <p:nvPr/>
        </p:nvSpPr>
        <p:spPr>
          <a:xfrm>
            <a:off x="4915631" y="328451"/>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6" name="TextBox 5"/>
          <p:cNvSpPr txBox="1"/>
          <p:nvPr/>
        </p:nvSpPr>
        <p:spPr>
          <a:xfrm>
            <a:off x="6782151" y="617544"/>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724230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5954" y="512675"/>
            <a:ext cx="2803131" cy="657425"/>
          </a:xfrm>
          <a:prstGeom prst="rect">
            <a:avLst/>
          </a:prstGeom>
        </p:spPr>
      </p:pic>
      <p:sp>
        <p:nvSpPr>
          <p:cNvPr id="4" name="TextBox 3"/>
          <p:cNvSpPr txBox="1"/>
          <p:nvPr/>
        </p:nvSpPr>
        <p:spPr>
          <a:xfrm>
            <a:off x="3999123" y="566120"/>
            <a:ext cx="5629620" cy="584775"/>
          </a:xfrm>
          <a:prstGeom prst="rect">
            <a:avLst/>
          </a:prstGeom>
          <a:noFill/>
        </p:spPr>
        <p:txBody>
          <a:bodyPr wrap="square" rtlCol="0">
            <a:spAutoFit/>
          </a:bodyPr>
          <a:lstStyle/>
          <a:p>
            <a:r>
              <a:rPr lang="en-GB" sz="3200" dirty="0"/>
              <a:t>Table of Contents</a:t>
            </a:r>
          </a:p>
        </p:txBody>
      </p:sp>
      <p:sp>
        <p:nvSpPr>
          <p:cNvPr id="5" name="TextBox 4"/>
          <p:cNvSpPr txBox="1"/>
          <p:nvPr/>
        </p:nvSpPr>
        <p:spPr>
          <a:xfrm>
            <a:off x="1277957" y="1233889"/>
            <a:ext cx="9959248" cy="6340197"/>
          </a:xfrm>
          <a:prstGeom prst="rect">
            <a:avLst/>
          </a:prstGeom>
          <a:noFill/>
        </p:spPr>
        <p:txBody>
          <a:bodyPr wrap="square" rtlCol="0">
            <a:spAutoFit/>
          </a:bodyPr>
          <a:lstStyle/>
          <a:p>
            <a:pPr marL="285750" indent="-285750">
              <a:buFont typeface="Wingdings" panose="05000000000000000000" pitchFamily="2" charset="2"/>
              <a:buChar char="§"/>
            </a:pPr>
            <a:r>
              <a:rPr lang="en-GB" sz="1400" dirty="0">
                <a:hlinkClick r:id="rId3" action="ppaction://hlinksldjump"/>
              </a:rPr>
              <a:t>Meet the Inclusion Team</a:t>
            </a:r>
            <a:endParaRPr lang="en-GB" sz="1400" dirty="0"/>
          </a:p>
          <a:p>
            <a:pPr marL="285750" indent="-285750">
              <a:buFont typeface="Wingdings" panose="05000000000000000000" pitchFamily="2" charset="2"/>
              <a:buChar char="§"/>
            </a:pPr>
            <a:r>
              <a:rPr lang="en-GB" sz="1400" dirty="0">
                <a:hlinkClick r:id="rId4" action="ppaction://hlinksldjump"/>
              </a:rPr>
              <a:t>Identification – How does Etruscan Primary School know if children need extra help and what should I do if I think my child may have special educational needs?</a:t>
            </a:r>
            <a:endParaRPr lang="en-GB" sz="1400" dirty="0"/>
          </a:p>
          <a:p>
            <a:pPr marL="285750" indent="-285750">
              <a:buFont typeface="Wingdings" panose="05000000000000000000" pitchFamily="2" charset="2"/>
              <a:buChar char="§"/>
            </a:pPr>
            <a:r>
              <a:rPr lang="en-GB" sz="1400" dirty="0">
                <a:hlinkClick r:id="rId5" action="ppaction://hlinksldjump"/>
              </a:rPr>
              <a:t>Teaching, Learning &amp; Support – How will you teach and support my child with special educational needs?</a:t>
            </a:r>
            <a:endParaRPr lang="en-GB" sz="1400" dirty="0"/>
          </a:p>
          <a:p>
            <a:pPr marL="285750" indent="-285750">
              <a:buFont typeface="Wingdings" panose="05000000000000000000" pitchFamily="2" charset="2"/>
              <a:buChar char="§"/>
            </a:pPr>
            <a:r>
              <a:rPr lang="en-GB" sz="1400" dirty="0">
                <a:hlinkClick r:id="rId6" action="ppaction://hlinksldjump"/>
              </a:rPr>
              <a:t>So what interventions and strategies can you offer for a child with special educational needs?</a:t>
            </a:r>
            <a:endParaRPr lang="en-GB" sz="1400" dirty="0"/>
          </a:p>
          <a:p>
            <a:pPr marL="285750" indent="-285750">
              <a:buFont typeface="Wingdings" panose="05000000000000000000" pitchFamily="2" charset="2"/>
              <a:buChar char="§"/>
            </a:pPr>
            <a:r>
              <a:rPr lang="en-GB" sz="1400" dirty="0">
                <a:hlinkClick r:id="rId7" action="ppaction://hlinksldjump"/>
              </a:rPr>
              <a:t>How does the school assess and evaluate the effectiveness and sufficiency of its arrangements and provision for children and young people with SEND?</a:t>
            </a:r>
            <a:endParaRPr lang="en-GB" sz="1400" dirty="0"/>
          </a:p>
          <a:p>
            <a:pPr marL="285750" indent="-285750">
              <a:buFont typeface="Wingdings" panose="05000000000000000000" pitchFamily="2" charset="2"/>
              <a:buChar char="§"/>
            </a:pPr>
            <a:r>
              <a:rPr lang="en-GB" sz="1400" dirty="0">
                <a:hlinkClick r:id="rId8" action="ppaction://hlinksldjump"/>
              </a:rPr>
              <a:t>Keeping Students Safe and Supporting Their Wellbeing – How do you ensure that my child or young person stays safe outside of the classroom?</a:t>
            </a:r>
            <a:endParaRPr lang="en-GB" sz="1400" dirty="0"/>
          </a:p>
          <a:p>
            <a:pPr marL="285750" indent="-285750">
              <a:buFont typeface="Wingdings" panose="05000000000000000000" pitchFamily="2" charset="2"/>
              <a:buChar char="§"/>
            </a:pPr>
            <a:r>
              <a:rPr lang="en-GB" sz="1400" dirty="0">
                <a:hlinkClick r:id="rId9" action="ppaction://hlinksldjump"/>
              </a:rPr>
              <a:t>How will the school manage my child’s medicine or personal care needs?</a:t>
            </a:r>
            <a:endParaRPr lang="en-GB" sz="1400" dirty="0"/>
          </a:p>
          <a:p>
            <a:pPr marL="285750" indent="-285750">
              <a:buFont typeface="Wingdings" panose="05000000000000000000" pitchFamily="2" charset="2"/>
              <a:buChar char="§"/>
            </a:pPr>
            <a:r>
              <a:rPr lang="en-GB" sz="1400" dirty="0">
                <a:hlinkClick r:id="rId10" action="ppaction://hlinksldjump"/>
              </a:rPr>
              <a:t>Working Together &amp; Roles - What areas of expertise are available in the school in relation to SEND?</a:t>
            </a:r>
            <a:endParaRPr lang="en-GB" sz="1400" dirty="0"/>
          </a:p>
          <a:p>
            <a:pPr marL="285750" indent="-285750">
              <a:buFont typeface="Wingdings" panose="05000000000000000000" pitchFamily="2" charset="2"/>
              <a:buChar char="§"/>
            </a:pPr>
            <a:r>
              <a:rPr lang="en-GB" sz="1400" dirty="0">
                <a:hlinkClick r:id="rId11" action="ppaction://hlinksldjump"/>
              </a:rPr>
              <a:t>Inclusion &amp; Accessibility - How will my child be included in activities outside the classroom, including trips?</a:t>
            </a:r>
            <a:endParaRPr lang="en-GB" sz="1400" dirty="0"/>
          </a:p>
          <a:p>
            <a:pPr marL="285750" indent="-285750">
              <a:buFont typeface="Wingdings" panose="05000000000000000000" pitchFamily="2" charset="2"/>
              <a:buChar char="§"/>
            </a:pPr>
            <a:r>
              <a:rPr lang="en-GB" sz="1400" dirty="0">
                <a:hlinkClick r:id="rId12" action="ppaction://hlinksldjump"/>
              </a:rPr>
              <a:t>How accessible is the school?</a:t>
            </a:r>
            <a:endParaRPr lang="en-GB" sz="1400" dirty="0"/>
          </a:p>
          <a:p>
            <a:pPr marL="285750" indent="-285750">
              <a:buFont typeface="Wingdings" panose="05000000000000000000" pitchFamily="2" charset="2"/>
              <a:buChar char="§"/>
            </a:pPr>
            <a:r>
              <a:rPr lang="en-GB" sz="1400" dirty="0">
                <a:hlinkClick r:id="rId13" action="ppaction://hlinksldjump"/>
              </a:rPr>
              <a:t>Transition - How will the school prepare and support my child to transfer to their next education setting?</a:t>
            </a:r>
            <a:endParaRPr lang="en-GB" sz="1400" dirty="0"/>
          </a:p>
          <a:p>
            <a:pPr marL="285750" indent="-285750">
              <a:buFont typeface="Wingdings" panose="05000000000000000000" pitchFamily="2" charset="2"/>
              <a:buChar char="§"/>
            </a:pPr>
            <a:r>
              <a:rPr lang="en-GB" sz="1400" dirty="0">
                <a:hlinkClick r:id="rId14" action="ppaction://hlinksldjump"/>
              </a:rPr>
              <a:t>Current Services/Agencies/Specialists linked to Etruscan.</a:t>
            </a:r>
            <a:endParaRPr lang="en-GB" sz="1400" dirty="0"/>
          </a:p>
          <a:p>
            <a:pPr marL="285750" indent="-285750">
              <a:buFont typeface="Wingdings" panose="05000000000000000000" pitchFamily="2" charset="2"/>
              <a:buChar char="§"/>
            </a:pPr>
            <a:r>
              <a:rPr lang="en-GB" sz="1400" dirty="0">
                <a:hlinkClick r:id="rId15" action="ppaction://hlinkfile"/>
              </a:rPr>
              <a:t>Our SEND Policy</a:t>
            </a:r>
            <a:endParaRPr lang="en-GB" sz="1400" dirty="0"/>
          </a:p>
          <a:p>
            <a:pPr marL="285750" indent="-285750">
              <a:buFont typeface="Wingdings" panose="05000000000000000000" pitchFamily="2" charset="2"/>
              <a:buChar char="§"/>
            </a:pPr>
            <a:r>
              <a:rPr lang="en-GB" sz="1400" dirty="0">
                <a:hlinkClick r:id="rId16" action="ppaction://hlinksldjump"/>
              </a:rPr>
              <a:t>School Context</a:t>
            </a:r>
            <a:endParaRPr lang="en-GB" sz="1400" dirty="0"/>
          </a:p>
          <a:p>
            <a:pPr marL="285750" indent="-285750">
              <a:buFont typeface="Wingdings" panose="05000000000000000000" pitchFamily="2" charset="2"/>
              <a:buChar char="§"/>
            </a:pPr>
            <a:r>
              <a:rPr lang="en-GB" sz="1400" dirty="0">
                <a:hlinkClick r:id="rId17" action="ppaction://hlinksldjump"/>
              </a:rPr>
              <a:t>Additional Information.</a:t>
            </a:r>
            <a:endParaRPr lang="en-GB" sz="1400" dirty="0"/>
          </a:p>
          <a:p>
            <a:pPr marL="285750" indent="-285750">
              <a:buFont typeface="Wingdings" panose="05000000000000000000" pitchFamily="2" charset="2"/>
              <a:buChar char="§"/>
            </a:pPr>
            <a:endParaRPr lang="en-GB" sz="1400" dirty="0"/>
          </a:p>
          <a:p>
            <a:endParaRPr lang="en-GB" sz="1400" dirty="0"/>
          </a:p>
          <a:p>
            <a:pPr marL="285750" indent="-285750">
              <a:buFont typeface="Wingdings" panose="05000000000000000000" pitchFamily="2" charset="2"/>
              <a:buChar char="§"/>
            </a:pPr>
            <a:endParaRPr lang="en-GB" sz="1400" dirty="0"/>
          </a:p>
          <a:p>
            <a:endParaRPr lang="en-GB" sz="1400" dirty="0"/>
          </a:p>
          <a:p>
            <a:pPr marL="285750" indent="-285750">
              <a:buFont typeface="Wingdings" panose="05000000000000000000" pitchFamily="2" charset="2"/>
              <a:buChar char="§"/>
            </a:pPr>
            <a:endParaRPr lang="en-GB" sz="1400" dirty="0"/>
          </a:p>
          <a:p>
            <a:pPr marL="285750" indent="-285750">
              <a:buFont typeface="Wingdings" panose="05000000000000000000" pitchFamily="2" charset="2"/>
              <a:buChar char="§"/>
            </a:pPr>
            <a:endParaRPr lang="en-GB" sz="1400" dirty="0"/>
          </a:p>
          <a:p>
            <a:pPr marL="285750" indent="-285750">
              <a:buFont typeface="Wingdings" panose="05000000000000000000" pitchFamily="2" charset="2"/>
              <a:buChar char="§"/>
            </a:pPr>
            <a:endParaRPr lang="en-GB" sz="1400" dirty="0"/>
          </a:p>
          <a:p>
            <a:pPr marL="285750" indent="-285750">
              <a:buFont typeface="Wingdings" panose="05000000000000000000" pitchFamily="2" charset="2"/>
              <a:buChar char="§"/>
            </a:pPr>
            <a:endParaRPr lang="en-GB" sz="1400" dirty="0"/>
          </a:p>
          <a:p>
            <a:pPr marL="285750" indent="-285750">
              <a:buFont typeface="Wingdings" panose="05000000000000000000" pitchFamily="2" charset="2"/>
              <a:buChar char="§"/>
            </a:pPr>
            <a:endParaRPr lang="en-GB" sz="1400" dirty="0"/>
          </a:p>
          <a:p>
            <a:endParaRPr lang="en-GB" sz="1400" dirty="0"/>
          </a:p>
          <a:p>
            <a:pPr marL="285750" indent="-285750">
              <a:buFont typeface="Wingdings" panose="05000000000000000000" pitchFamily="2" charset="2"/>
              <a:buChar char="§"/>
            </a:pPr>
            <a:endParaRPr lang="en-GB" sz="1400" dirty="0"/>
          </a:p>
        </p:txBody>
      </p:sp>
      <p:sp>
        <p:nvSpPr>
          <p:cNvPr id="6" name="TextBox 5"/>
          <p:cNvSpPr txBox="1"/>
          <p:nvPr/>
        </p:nvSpPr>
        <p:spPr>
          <a:xfrm>
            <a:off x="4197426" y="5332164"/>
            <a:ext cx="8119433" cy="369332"/>
          </a:xfrm>
          <a:prstGeom prst="rect">
            <a:avLst/>
          </a:prstGeom>
          <a:noFill/>
        </p:spPr>
        <p:txBody>
          <a:bodyPr wrap="square" rtlCol="0">
            <a:spAutoFit/>
          </a:bodyPr>
          <a:lstStyle/>
          <a:p>
            <a:r>
              <a:rPr lang="en-GB" dirty="0"/>
              <a:t>left click for the next page or click on any heading to go directly to that section.</a:t>
            </a:r>
          </a:p>
        </p:txBody>
      </p:sp>
      <p:sp>
        <p:nvSpPr>
          <p:cNvPr id="7" name="TextBox 6"/>
          <p:cNvSpPr txBox="1"/>
          <p:nvPr/>
        </p:nvSpPr>
        <p:spPr>
          <a:xfrm>
            <a:off x="9419422" y="5816906"/>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29854821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2983" y="323537"/>
            <a:ext cx="2804403" cy="658425"/>
          </a:xfrm>
          <a:prstGeom prst="rect">
            <a:avLst/>
          </a:prstGeom>
        </p:spPr>
      </p:pic>
      <p:sp>
        <p:nvSpPr>
          <p:cNvPr id="3" name="TextBox 2"/>
          <p:cNvSpPr txBox="1"/>
          <p:nvPr/>
        </p:nvSpPr>
        <p:spPr>
          <a:xfrm>
            <a:off x="375821" y="1067628"/>
            <a:ext cx="10983817" cy="4832092"/>
          </a:xfrm>
          <a:prstGeom prst="rect">
            <a:avLst/>
          </a:prstGeom>
          <a:noFill/>
        </p:spPr>
        <p:txBody>
          <a:bodyPr wrap="square" rtlCol="0">
            <a:spAutoFit/>
          </a:bodyPr>
          <a:lstStyle/>
          <a:p>
            <a:pPr marL="285750" indent="-285750">
              <a:buFont typeface="Arial" panose="020B0604020202020204" pitchFamily="34" charset="0"/>
              <a:buChar char="•"/>
            </a:pPr>
            <a:r>
              <a:rPr lang="en-GB" dirty="0"/>
              <a:t>How does the school measure outcomes and the impact of the support provided to children with SEND?</a:t>
            </a:r>
          </a:p>
          <a:p>
            <a:pPr marL="285750" indent="-285750">
              <a:buFont typeface="Arial" panose="020B0604020202020204" pitchFamily="34" charset="0"/>
              <a:buChar char="•"/>
            </a:pPr>
            <a:endParaRPr lang="en-GB" dirty="0"/>
          </a:p>
          <a:p>
            <a:r>
              <a:rPr lang="en-GB" sz="1400" dirty="0" smtClean="0"/>
              <a:t>We use a range of </a:t>
            </a:r>
            <a:r>
              <a:rPr lang="en-GB" sz="1400" dirty="0" smtClean="0"/>
              <a:t>formal and informal assessment. For example observation, conversations and a range of tests. </a:t>
            </a:r>
            <a:r>
              <a:rPr lang="en-GB" sz="1400" dirty="0" smtClean="0"/>
              <a:t>We </a:t>
            </a:r>
            <a:r>
              <a:rPr lang="en-GB" sz="1400" dirty="0"/>
              <a:t>carry out standardised tests for the children with SEND to provide a measure of the impact of intervention.  The tests used provide measures for reading ability, comprehension receptive language, expressive language, memory, numeracy ability</a:t>
            </a:r>
            <a:r>
              <a:rPr lang="en-GB" sz="1400" dirty="0" smtClean="0"/>
              <a:t>. </a:t>
            </a:r>
          </a:p>
          <a:p>
            <a:endParaRPr lang="en-GB" sz="1400" dirty="0"/>
          </a:p>
          <a:p>
            <a:pPr marL="285750" indent="-285750">
              <a:buFont typeface="Arial" panose="020B0604020202020204" pitchFamily="34" charset="0"/>
              <a:buChar char="•"/>
            </a:pPr>
            <a:r>
              <a:rPr lang="en-GB" dirty="0"/>
              <a:t>How will you involve parents and carers in this process?</a:t>
            </a:r>
          </a:p>
          <a:p>
            <a:pPr marL="285750" indent="-285750">
              <a:buFont typeface="Arial" panose="020B0604020202020204" pitchFamily="34" charset="0"/>
              <a:buChar char="•"/>
            </a:pPr>
            <a:endParaRPr lang="en-GB" sz="1400" dirty="0"/>
          </a:p>
          <a:p>
            <a:r>
              <a:rPr lang="en-GB" sz="1400" dirty="0" smtClean="0"/>
              <a:t>Grownups </a:t>
            </a:r>
            <a:r>
              <a:rPr lang="en-GB" sz="1400" dirty="0" smtClean="0"/>
              <a:t>are invited to passport review meetings and parent/carer consultation evenings three times a year. Our school offer to all families is that communication is a two way process and we are always here if you need us.</a:t>
            </a:r>
          </a:p>
          <a:p>
            <a:endParaRPr lang="en-GB" sz="1400" dirty="0"/>
          </a:p>
          <a:p>
            <a:pPr marL="285750" indent="-285750">
              <a:buFont typeface="Arial" panose="020B0604020202020204" pitchFamily="34" charset="0"/>
              <a:buChar char="•"/>
            </a:pPr>
            <a:r>
              <a:rPr lang="en-GB" dirty="0"/>
              <a:t>How will you involve children in this process?</a:t>
            </a:r>
          </a:p>
          <a:p>
            <a:pPr marL="285750" indent="-285750">
              <a:buFont typeface="Arial" panose="020B0604020202020204" pitchFamily="34" charset="0"/>
              <a:buChar char="•"/>
            </a:pPr>
            <a:endParaRPr lang="en-GB" dirty="0"/>
          </a:p>
          <a:p>
            <a:r>
              <a:rPr lang="en-GB" sz="1400" dirty="0" smtClean="0"/>
              <a:t>Your child’s voice is important to us.  We will listen to what your child ahs to say not just in formal meetings but every day.  Your child will help us to set their targets ,and they will know their next steps.</a:t>
            </a:r>
            <a:endParaRPr lang="en-GB" sz="1400" dirty="0"/>
          </a:p>
          <a:p>
            <a:pPr marL="285750" indent="-285750">
              <a:buFont typeface="Arial" panose="020B0604020202020204" pitchFamily="34" charset="0"/>
              <a:buChar char="•"/>
            </a:pPr>
            <a:endParaRPr lang="en-GB" sz="1400" dirty="0"/>
          </a:p>
          <a:p>
            <a:pPr marL="285750" indent="-285750">
              <a:buFont typeface="Arial" panose="020B0604020202020204" pitchFamily="34" charset="0"/>
              <a:buChar char="•"/>
            </a:pPr>
            <a:r>
              <a:rPr lang="en-GB" dirty="0"/>
              <a:t>Does the school use feedback mechanisms or surveys?</a:t>
            </a:r>
          </a:p>
          <a:p>
            <a:pPr marL="285750" indent="-285750">
              <a:buFont typeface="Arial" panose="020B0604020202020204" pitchFamily="34" charset="0"/>
              <a:buChar char="•"/>
            </a:pPr>
            <a:endParaRPr lang="en-GB" dirty="0"/>
          </a:p>
          <a:p>
            <a:r>
              <a:rPr lang="en-GB" sz="1400" dirty="0" smtClean="0"/>
              <a:t>Your feedback is im</a:t>
            </a:r>
            <a:r>
              <a:rPr lang="en-GB" sz="1400" dirty="0" smtClean="0"/>
              <a:t>portant to us at all times.  If you have any concerns or ideas please feed those back to us throughout the year.  As well as this, we have formal opportunities for you to feedback such as school surveys.</a:t>
            </a:r>
            <a:endParaRPr lang="en-GB" sz="1400" dirty="0"/>
          </a:p>
        </p:txBody>
      </p:sp>
      <p:sp>
        <p:nvSpPr>
          <p:cNvPr id="5" name="TextBox 4"/>
          <p:cNvSpPr txBox="1"/>
          <p:nvPr/>
        </p:nvSpPr>
        <p:spPr>
          <a:xfrm>
            <a:off x="4904342" y="138871"/>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6" name="TextBox 5"/>
          <p:cNvSpPr txBox="1"/>
          <p:nvPr/>
        </p:nvSpPr>
        <p:spPr>
          <a:xfrm>
            <a:off x="6861174" y="432035"/>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1539005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225356" y="286603"/>
            <a:ext cx="7930324" cy="1450757"/>
          </a:xfrm>
        </p:spPr>
        <p:txBody>
          <a:bodyPr/>
          <a:lstStyle/>
          <a:p>
            <a:pPr algn="ctr"/>
            <a:r>
              <a:rPr lang="en-GB" dirty="0"/>
              <a:t>3. Keeping Students Safe and Supporting their Wellbeing </a:t>
            </a:r>
          </a:p>
        </p:txBody>
      </p:sp>
      <p:sp>
        <p:nvSpPr>
          <p:cNvPr id="7" name="Content Placeholder 6"/>
          <p:cNvSpPr>
            <a:spLocks noGrp="1"/>
          </p:cNvSpPr>
          <p:nvPr>
            <p:ph idx="1"/>
          </p:nvPr>
        </p:nvSpPr>
        <p:spPr/>
        <p:txBody>
          <a:bodyPr/>
          <a:lstStyle/>
          <a:p>
            <a:pPr marL="0" indent="0">
              <a:buNone/>
            </a:pPr>
            <a:endParaRPr lang="en-GB" dirty="0"/>
          </a:p>
        </p:txBody>
      </p:sp>
      <p:sp>
        <p:nvSpPr>
          <p:cNvPr id="8" name="Oval Callout 7"/>
          <p:cNvSpPr/>
          <p:nvPr/>
        </p:nvSpPr>
        <p:spPr>
          <a:xfrm>
            <a:off x="1377107" y="2093205"/>
            <a:ext cx="7480453" cy="2798285"/>
          </a:xfrm>
          <a:prstGeom prst="wedgeEllipseCallout">
            <a:avLst>
              <a:gd name="adj1" fmla="val -53823"/>
              <a:gd name="adj2" fmla="val 5680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bg1"/>
                </a:solidFill>
              </a:rPr>
              <a:t>How do you ensure that my child stays safe outside the classroom?</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225" y="354556"/>
            <a:ext cx="2803131" cy="657425"/>
          </a:xfrm>
          <a:prstGeom prst="rect">
            <a:avLst/>
          </a:prstGeom>
        </p:spPr>
      </p:pic>
      <p:sp>
        <p:nvSpPr>
          <p:cNvPr id="10" name="TextBox 9"/>
          <p:cNvSpPr txBox="1"/>
          <p:nvPr/>
        </p:nvSpPr>
        <p:spPr>
          <a:xfrm>
            <a:off x="4599542" y="5884945"/>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9" name="TextBox 8"/>
          <p:cNvSpPr txBox="1"/>
          <p:nvPr/>
        </p:nvSpPr>
        <p:spPr>
          <a:xfrm>
            <a:off x="539396" y="5931899"/>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2649313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2983" y="323537"/>
            <a:ext cx="2804403" cy="658425"/>
          </a:xfrm>
          <a:prstGeom prst="rect">
            <a:avLst/>
          </a:prstGeom>
        </p:spPr>
      </p:pic>
      <p:sp>
        <p:nvSpPr>
          <p:cNvPr id="3" name="TextBox 2"/>
          <p:cNvSpPr txBox="1"/>
          <p:nvPr/>
        </p:nvSpPr>
        <p:spPr>
          <a:xfrm>
            <a:off x="242983" y="981962"/>
            <a:ext cx="11559811" cy="5232202"/>
          </a:xfrm>
          <a:prstGeom prst="rect">
            <a:avLst/>
          </a:prstGeom>
          <a:noFill/>
        </p:spPr>
        <p:txBody>
          <a:bodyPr wrap="square" rtlCol="0">
            <a:spAutoFit/>
          </a:bodyPr>
          <a:lstStyle/>
          <a:p>
            <a:pPr marL="285750" indent="-285750">
              <a:buFont typeface="Arial" panose="020B0604020202020204" pitchFamily="34" charset="0"/>
              <a:buChar char="•"/>
            </a:pPr>
            <a:r>
              <a:rPr lang="en-GB" dirty="0"/>
              <a:t>What handover arrangements are offered at the start and end of the school day?</a:t>
            </a:r>
          </a:p>
          <a:p>
            <a:r>
              <a:rPr lang="en-GB" sz="1600" dirty="0"/>
              <a:t>In the </a:t>
            </a:r>
            <a:r>
              <a:rPr lang="en-GB" sz="1600" dirty="0" smtClean="0"/>
              <a:t>Nursery and reception classes, </a:t>
            </a:r>
            <a:r>
              <a:rPr lang="en-GB" sz="1600" dirty="0"/>
              <a:t>staff </a:t>
            </a:r>
            <a:r>
              <a:rPr lang="en-GB" sz="1600" dirty="0" smtClean="0"/>
              <a:t>will greet you and your child with a warm </a:t>
            </a:r>
            <a:r>
              <a:rPr lang="en-GB" sz="1600" dirty="0"/>
              <a:t>welcome into school. </a:t>
            </a:r>
            <a:r>
              <a:rPr lang="en-GB" sz="1600" dirty="0" smtClean="0"/>
              <a:t>Staff are also available at the end of the day to hand over your child. </a:t>
            </a:r>
            <a:r>
              <a:rPr lang="en-GB" sz="1600" dirty="0"/>
              <a:t> </a:t>
            </a:r>
            <a:r>
              <a:rPr lang="en-GB" sz="1600" dirty="0" smtClean="0"/>
              <a:t>In </a:t>
            </a:r>
            <a:r>
              <a:rPr lang="en-GB" sz="1600" dirty="0"/>
              <a:t>Key Stage One and Two, a member of staff </a:t>
            </a:r>
            <a:r>
              <a:rPr lang="en-GB" sz="1600" dirty="0" smtClean="0"/>
              <a:t>will be at </a:t>
            </a:r>
            <a:r>
              <a:rPr lang="en-GB" sz="1600" dirty="0" smtClean="0"/>
              <a:t>the </a:t>
            </a:r>
            <a:r>
              <a:rPr lang="en-GB" sz="1600" dirty="0"/>
              <a:t>gate every morning to greet </a:t>
            </a:r>
            <a:r>
              <a:rPr lang="en-GB" sz="1600" dirty="0" smtClean="0"/>
              <a:t>you and your </a:t>
            </a:r>
            <a:r>
              <a:rPr lang="en-GB" sz="1600" dirty="0" smtClean="0"/>
              <a:t>children</a:t>
            </a:r>
            <a:r>
              <a:rPr lang="en-GB" sz="1600" dirty="0"/>
              <a:t>.  At the end of the school </a:t>
            </a:r>
            <a:r>
              <a:rPr lang="en-GB" sz="1600" dirty="0" smtClean="0"/>
              <a:t>day KS1 children are dismissed from their classrooms.  </a:t>
            </a:r>
            <a:r>
              <a:rPr lang="en-GB" sz="1600" dirty="0" smtClean="0"/>
              <a:t>In KS2</a:t>
            </a:r>
            <a:r>
              <a:rPr lang="en-GB" sz="1600" dirty="0" smtClean="0"/>
              <a:t> </a:t>
            </a:r>
            <a:r>
              <a:rPr lang="en-GB" sz="1600" dirty="0"/>
              <a:t>teaching staff lead their classes out onto the playground to meet the parents/carers. </a:t>
            </a:r>
            <a:endParaRPr lang="en-GB" sz="1600" dirty="0" smtClean="0"/>
          </a:p>
          <a:p>
            <a:endParaRPr lang="en-GB" sz="1600" dirty="0"/>
          </a:p>
          <a:p>
            <a:pPr marL="285750" indent="-285750">
              <a:buFont typeface="Arial" panose="020B0604020202020204" pitchFamily="34" charset="0"/>
              <a:buChar char="•"/>
            </a:pPr>
            <a:r>
              <a:rPr lang="en-GB" dirty="0" smtClean="0"/>
              <a:t>What </a:t>
            </a:r>
            <a:r>
              <a:rPr lang="en-GB" dirty="0"/>
              <a:t>support is offered during breaks and lunchtimes?</a:t>
            </a:r>
          </a:p>
          <a:p>
            <a:r>
              <a:rPr lang="en-GB" sz="1600" dirty="0"/>
              <a:t>At lunchtime, midday supervisors </a:t>
            </a:r>
            <a:r>
              <a:rPr lang="en-GB" sz="1600" dirty="0" smtClean="0"/>
              <a:t>and support staff are deployed across the playgrounds and the hall. They </a:t>
            </a:r>
            <a:r>
              <a:rPr lang="en-GB" sz="1600" dirty="0"/>
              <a:t>are available for the children to talk </a:t>
            </a:r>
            <a:r>
              <a:rPr lang="en-GB" sz="1600" dirty="0" smtClean="0"/>
              <a:t>to.  Playground </a:t>
            </a:r>
            <a:r>
              <a:rPr lang="en-GB" sz="1600" dirty="0"/>
              <a:t>buddies are available each break and lunch time.</a:t>
            </a:r>
          </a:p>
          <a:p>
            <a:endParaRPr lang="en-GB" sz="1600" dirty="0"/>
          </a:p>
          <a:p>
            <a:pPr marL="285750" indent="-285750">
              <a:buFont typeface="Arial" panose="020B0604020202020204" pitchFamily="34" charset="0"/>
              <a:buChar char="•"/>
            </a:pPr>
            <a:r>
              <a:rPr lang="en-GB" dirty="0"/>
              <a:t>How do you ensure my </a:t>
            </a:r>
            <a:r>
              <a:rPr lang="en-GB" dirty="0" smtClean="0"/>
              <a:t>child </a:t>
            </a:r>
            <a:r>
              <a:rPr lang="en-GB" dirty="0"/>
              <a:t>stays safe outside the classroom? (e.g. during PE lessons, moving between buildings and on school trips)</a:t>
            </a:r>
          </a:p>
          <a:p>
            <a:pPr marL="285750" indent="-285750">
              <a:buFont typeface="Arial" panose="020B0604020202020204" pitchFamily="34" charset="0"/>
              <a:buChar char="•"/>
            </a:pPr>
            <a:endParaRPr lang="en-GB" dirty="0"/>
          </a:p>
          <a:p>
            <a:r>
              <a:rPr lang="en-GB" sz="1600" dirty="0"/>
              <a:t>Staff/pupil ratios are adhered to for all out of the classroom activities.  We ensure any actions for a child with a care plan for their health needs are met whether in school of taking part in an out of school activity. Additional risk assessments are carried out for pupils where necessary. </a:t>
            </a:r>
            <a:endParaRPr lang="en-GB" sz="1600" dirty="0" smtClean="0"/>
          </a:p>
          <a:p>
            <a:endParaRPr lang="en-GB" dirty="0"/>
          </a:p>
          <a:p>
            <a:pPr marL="285750" indent="-285750">
              <a:buFont typeface="Arial" panose="020B0604020202020204" pitchFamily="34" charset="0"/>
              <a:buChar char="•"/>
            </a:pPr>
            <a:r>
              <a:rPr lang="en-GB" dirty="0"/>
              <a:t>What are the school’s arrangements for undertaking risk assessments?</a:t>
            </a:r>
          </a:p>
          <a:p>
            <a:r>
              <a:rPr lang="en-GB" sz="1600" dirty="0"/>
              <a:t>Risk assessments are carried out for any activity </a:t>
            </a:r>
            <a:r>
              <a:rPr lang="en-GB" sz="1600" dirty="0" smtClean="0"/>
              <a:t>which is additional to the usual school day.  All risk assessments are quality assured  through the senior leadership team.</a:t>
            </a:r>
            <a:endParaRPr lang="en-GB" sz="1600" dirty="0"/>
          </a:p>
        </p:txBody>
      </p:sp>
      <p:sp>
        <p:nvSpPr>
          <p:cNvPr id="5" name="TextBox 4"/>
          <p:cNvSpPr txBox="1"/>
          <p:nvPr/>
        </p:nvSpPr>
        <p:spPr>
          <a:xfrm>
            <a:off x="5096253" y="6488668"/>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6" name="TextBox 5"/>
          <p:cNvSpPr txBox="1"/>
          <p:nvPr/>
        </p:nvSpPr>
        <p:spPr>
          <a:xfrm>
            <a:off x="242983" y="6450366"/>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2334607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225356" y="286603"/>
            <a:ext cx="7930324" cy="1450757"/>
          </a:xfrm>
        </p:spPr>
        <p:txBody>
          <a:bodyPr/>
          <a:lstStyle/>
          <a:p>
            <a:pPr algn="ctr"/>
            <a:endParaRPr lang="en-GB" dirty="0"/>
          </a:p>
        </p:txBody>
      </p:sp>
      <p:sp>
        <p:nvSpPr>
          <p:cNvPr id="7" name="Content Placeholder 6"/>
          <p:cNvSpPr>
            <a:spLocks noGrp="1"/>
          </p:cNvSpPr>
          <p:nvPr>
            <p:ph idx="1"/>
          </p:nvPr>
        </p:nvSpPr>
        <p:spPr/>
        <p:txBody>
          <a:bodyPr/>
          <a:lstStyle/>
          <a:p>
            <a:pPr marL="0" indent="0">
              <a:buNone/>
            </a:pPr>
            <a:endParaRPr lang="en-GB" dirty="0"/>
          </a:p>
        </p:txBody>
      </p:sp>
      <p:sp>
        <p:nvSpPr>
          <p:cNvPr id="8" name="Oval Callout 7"/>
          <p:cNvSpPr/>
          <p:nvPr/>
        </p:nvSpPr>
        <p:spPr>
          <a:xfrm>
            <a:off x="1377107" y="2093205"/>
            <a:ext cx="7480453" cy="2798285"/>
          </a:xfrm>
          <a:prstGeom prst="wedgeEllipseCallout">
            <a:avLst>
              <a:gd name="adj1" fmla="val -53823"/>
              <a:gd name="adj2" fmla="val 5680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bg1"/>
                </a:solidFill>
              </a:rPr>
              <a:t>How will the school manage my child’s medicine or personal care needs?</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2225" y="354556"/>
            <a:ext cx="2803131" cy="657425"/>
          </a:xfrm>
          <a:prstGeom prst="rect">
            <a:avLst/>
          </a:prstGeom>
        </p:spPr>
      </p:pic>
      <p:sp>
        <p:nvSpPr>
          <p:cNvPr id="10" name="TextBox 9"/>
          <p:cNvSpPr txBox="1"/>
          <p:nvPr/>
        </p:nvSpPr>
        <p:spPr>
          <a:xfrm>
            <a:off x="4599542" y="5884945"/>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9" name="TextBox 8"/>
          <p:cNvSpPr txBox="1"/>
          <p:nvPr/>
        </p:nvSpPr>
        <p:spPr>
          <a:xfrm>
            <a:off x="56186" y="5977468"/>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19599793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2983" y="323537"/>
            <a:ext cx="2804403" cy="658425"/>
          </a:xfrm>
          <a:prstGeom prst="rect">
            <a:avLst/>
          </a:prstGeom>
        </p:spPr>
      </p:pic>
      <p:sp>
        <p:nvSpPr>
          <p:cNvPr id="3" name="TextBox 2"/>
          <p:cNvSpPr txBox="1"/>
          <p:nvPr/>
        </p:nvSpPr>
        <p:spPr>
          <a:xfrm>
            <a:off x="576775" y="1223889"/>
            <a:ext cx="11240087" cy="5478423"/>
          </a:xfrm>
          <a:prstGeom prst="rect">
            <a:avLst/>
          </a:prstGeom>
          <a:noFill/>
        </p:spPr>
        <p:txBody>
          <a:bodyPr wrap="square" rtlCol="0">
            <a:spAutoFit/>
          </a:bodyPr>
          <a:lstStyle/>
          <a:p>
            <a:pPr marL="285750" indent="-285750">
              <a:buFont typeface="Arial" panose="020B0604020202020204" pitchFamily="34" charset="0"/>
              <a:buChar char="•"/>
            </a:pPr>
            <a:r>
              <a:rPr lang="en-GB" dirty="0"/>
              <a:t>How does the school manage the administration of medicines </a:t>
            </a:r>
            <a:r>
              <a:rPr lang="en-GB" dirty="0" smtClean="0"/>
              <a:t>and the provision of </a:t>
            </a:r>
            <a:r>
              <a:rPr lang="en-GB" dirty="0"/>
              <a:t>personal care where necessary (e.g. toileting, eating, etc.)?</a:t>
            </a:r>
          </a:p>
          <a:p>
            <a:pPr marL="285750" indent="-285750">
              <a:buFont typeface="Arial" panose="020B0604020202020204" pitchFamily="34" charset="0"/>
              <a:buChar char="•"/>
            </a:pPr>
            <a:endParaRPr lang="en-GB" dirty="0"/>
          </a:p>
          <a:p>
            <a:r>
              <a:rPr lang="en-GB" sz="1600" dirty="0"/>
              <a:t>We follow the requirements of the latest DFE advice (Supporting pupils at school with medical conditions – updated Aug 2017).  Any medicines that are required to be taken are kept </a:t>
            </a:r>
            <a:r>
              <a:rPr lang="en-GB" sz="1600" dirty="0" smtClean="0"/>
              <a:t>securely in the school.  Grown ups are required to sign </a:t>
            </a:r>
            <a:r>
              <a:rPr lang="en-GB" sz="1600" dirty="0"/>
              <a:t>a </a:t>
            </a:r>
            <a:r>
              <a:rPr lang="en-GB" sz="1600" dirty="0" smtClean="0"/>
              <a:t>consent form </a:t>
            </a:r>
            <a:r>
              <a:rPr lang="en-GB" sz="1600" dirty="0"/>
              <a:t>to detail when and how they need to be taken.  Any </a:t>
            </a:r>
            <a:r>
              <a:rPr lang="en-GB" sz="1600" dirty="0" smtClean="0"/>
              <a:t>child who requires additional support with personal care or eating/diet are managed </a:t>
            </a:r>
            <a:r>
              <a:rPr lang="en-GB" sz="1600" dirty="0"/>
              <a:t>sensitively and in consultation with the parents/carers to agree the best approach.</a:t>
            </a:r>
          </a:p>
          <a:p>
            <a:endParaRPr lang="en-GB" sz="1600" dirty="0"/>
          </a:p>
          <a:p>
            <a:pPr marL="285750" indent="-285750">
              <a:buFont typeface="Arial" panose="020B0604020202020204" pitchFamily="34" charset="0"/>
              <a:buChar char="•"/>
            </a:pPr>
            <a:r>
              <a:rPr lang="en-GB" dirty="0"/>
              <a:t>What would the school do in the case of a medical emergency?</a:t>
            </a:r>
          </a:p>
          <a:p>
            <a:pPr marL="285750" indent="-285750">
              <a:buFont typeface="Arial" panose="020B0604020202020204" pitchFamily="34" charset="0"/>
              <a:buChar char="•"/>
            </a:pPr>
            <a:endParaRPr lang="en-GB" dirty="0"/>
          </a:p>
          <a:p>
            <a:r>
              <a:rPr lang="en-GB" sz="1600" dirty="0" smtClean="0"/>
              <a:t>If your child has a personal care plan details will be shared with all appropriate staff.  In the case of a medical emergency an ambulance will be called for, and grown ups will be contacted.</a:t>
            </a:r>
          </a:p>
          <a:p>
            <a:endParaRPr lang="en-GB" sz="1600" dirty="0"/>
          </a:p>
          <a:p>
            <a:pPr marL="285750" indent="-285750">
              <a:buFont typeface="Arial" panose="020B0604020202020204" pitchFamily="34" charset="0"/>
              <a:buChar char="•"/>
            </a:pPr>
            <a:r>
              <a:rPr lang="en-GB" dirty="0"/>
              <a:t>How does the school support children who have to take time off for medical appointments?</a:t>
            </a:r>
          </a:p>
          <a:p>
            <a:r>
              <a:rPr lang="en-GB" sz="1600" dirty="0" smtClean="0"/>
              <a:t>School allows time for children to take a medical appointment.  </a:t>
            </a:r>
            <a:endParaRPr lang="en-GB" sz="1600" dirty="0"/>
          </a:p>
          <a:p>
            <a:endParaRPr lang="en-GB" sz="1600" dirty="0"/>
          </a:p>
          <a:p>
            <a:pPr marL="285750" indent="-285750">
              <a:buFont typeface="Arial" panose="020B0604020202020204" pitchFamily="34" charset="0"/>
              <a:buChar char="•"/>
            </a:pPr>
            <a:r>
              <a:rPr lang="en-GB" dirty="0"/>
              <a:t>How do you work with the family to draw up a care plan </a:t>
            </a:r>
            <a:r>
              <a:rPr lang="en-GB" dirty="0" smtClean="0"/>
              <a:t>and </a:t>
            </a:r>
            <a:r>
              <a:rPr lang="en-GB" dirty="0"/>
              <a:t>ensure that all relevant staff are aware of the plan?</a:t>
            </a:r>
          </a:p>
          <a:p>
            <a:r>
              <a:rPr lang="en-GB" sz="1600" dirty="0"/>
              <a:t>Where a care plan is necessary staff </a:t>
            </a:r>
            <a:r>
              <a:rPr lang="en-GB" sz="1600" dirty="0" smtClean="0"/>
              <a:t>will work </a:t>
            </a:r>
            <a:r>
              <a:rPr lang="en-GB" sz="1600" dirty="0"/>
              <a:t>with the family to draw up the elements of the plan and then copies </a:t>
            </a:r>
            <a:r>
              <a:rPr lang="en-GB" sz="1600" dirty="0" smtClean="0"/>
              <a:t>are stored in the classroom in the medical </a:t>
            </a:r>
            <a:r>
              <a:rPr lang="en-GB" sz="1600" dirty="0"/>
              <a:t>file</a:t>
            </a:r>
            <a:r>
              <a:rPr lang="en-GB" sz="1600" dirty="0" smtClean="0"/>
              <a:t>.  This will be stored securely, </a:t>
            </a:r>
            <a:r>
              <a:rPr lang="en-GB" sz="1600" dirty="0" smtClean="0"/>
              <a:t>and will be easily accessible to all adults working with your child.  </a:t>
            </a:r>
            <a:r>
              <a:rPr lang="en-GB" sz="1600" dirty="0" smtClean="0"/>
              <a:t>If a care plan is for medical needs this must be written in conjunction with a medical professional.</a:t>
            </a:r>
            <a:endParaRPr lang="en-GB" sz="1600" dirty="0"/>
          </a:p>
          <a:p>
            <a:endParaRPr lang="en-GB" sz="1600" dirty="0"/>
          </a:p>
        </p:txBody>
      </p:sp>
      <p:sp>
        <p:nvSpPr>
          <p:cNvPr id="4" name="TextBox 3"/>
          <p:cNvSpPr txBox="1"/>
          <p:nvPr/>
        </p:nvSpPr>
        <p:spPr>
          <a:xfrm>
            <a:off x="4825320" y="308407"/>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5" name="TextBox 4"/>
          <p:cNvSpPr txBox="1"/>
          <p:nvPr/>
        </p:nvSpPr>
        <p:spPr>
          <a:xfrm>
            <a:off x="6802848" y="612630"/>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29729588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2983" y="323537"/>
            <a:ext cx="2804403" cy="658425"/>
          </a:xfrm>
          <a:prstGeom prst="rect">
            <a:avLst/>
          </a:prstGeom>
        </p:spPr>
      </p:pic>
      <p:sp>
        <p:nvSpPr>
          <p:cNvPr id="4" name="Rectangular Callout 3"/>
          <p:cNvSpPr/>
          <p:nvPr/>
        </p:nvSpPr>
        <p:spPr>
          <a:xfrm>
            <a:off x="8679767" y="151967"/>
            <a:ext cx="3179298" cy="1434905"/>
          </a:xfrm>
          <a:prstGeom prst="wedgeRectCallout">
            <a:avLst>
              <a:gd name="adj1" fmla="val -45612"/>
              <a:gd name="adj2" fmla="val 702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What support is available to assist with my child’s emotional and social development?</a:t>
            </a:r>
          </a:p>
        </p:txBody>
      </p:sp>
      <p:sp>
        <p:nvSpPr>
          <p:cNvPr id="5" name="TextBox 4"/>
          <p:cNvSpPr txBox="1"/>
          <p:nvPr/>
        </p:nvSpPr>
        <p:spPr>
          <a:xfrm>
            <a:off x="351693" y="2065174"/>
            <a:ext cx="11507372" cy="2616101"/>
          </a:xfrm>
          <a:prstGeom prst="rect">
            <a:avLst/>
          </a:prstGeom>
          <a:noFill/>
        </p:spPr>
        <p:txBody>
          <a:bodyPr wrap="square" rtlCol="0">
            <a:spAutoFit/>
          </a:bodyPr>
          <a:lstStyle/>
          <a:p>
            <a:pPr marL="285750" indent="-285750">
              <a:buFont typeface="Wingdings" panose="05000000000000000000" pitchFamily="2" charset="2"/>
              <a:buChar char="§"/>
            </a:pPr>
            <a:r>
              <a:rPr lang="en-GB" dirty="0"/>
              <a:t>Does the school offer a counselling service and/or Learning Mentor?</a:t>
            </a:r>
          </a:p>
          <a:p>
            <a:pPr marL="285750" indent="-285750">
              <a:buFont typeface="Wingdings" panose="05000000000000000000" pitchFamily="2" charset="2"/>
              <a:buChar char="§"/>
            </a:pPr>
            <a:endParaRPr lang="en-GB" dirty="0"/>
          </a:p>
          <a:p>
            <a:r>
              <a:rPr lang="en-GB" sz="1600" dirty="0"/>
              <a:t>At Etruscan we employ a Learning </a:t>
            </a:r>
            <a:r>
              <a:rPr lang="en-GB" sz="1600" dirty="0" smtClean="0"/>
              <a:t>Mentor to support our children. </a:t>
            </a:r>
            <a:r>
              <a:rPr lang="en-GB" sz="1600" dirty="0"/>
              <a:t>Mrs </a:t>
            </a:r>
            <a:r>
              <a:rPr lang="en-GB" sz="1600" dirty="0" err="1" smtClean="0"/>
              <a:t>Sproson-McCleary</a:t>
            </a:r>
            <a:r>
              <a:rPr lang="en-GB" sz="1600" dirty="0" smtClean="0"/>
              <a:t> </a:t>
            </a:r>
            <a:r>
              <a:rPr lang="en-GB" sz="1600" dirty="0"/>
              <a:t>is our Mental Health Lead </a:t>
            </a:r>
            <a:r>
              <a:rPr lang="en-GB" sz="1600" dirty="0" smtClean="0"/>
              <a:t>who can </a:t>
            </a:r>
            <a:r>
              <a:rPr lang="en-GB" sz="1600" dirty="0"/>
              <a:t>provide advice and support. </a:t>
            </a:r>
            <a:endParaRPr lang="en-GB" sz="1600" dirty="0" smtClean="0"/>
          </a:p>
          <a:p>
            <a:endParaRPr lang="en-GB" sz="1600" dirty="0"/>
          </a:p>
          <a:p>
            <a:r>
              <a:rPr lang="en-GB" sz="1600" dirty="0" smtClean="0"/>
              <a:t>Mrs Cox is our </a:t>
            </a:r>
            <a:r>
              <a:rPr lang="en-GB" sz="1600" dirty="0"/>
              <a:t>Home-School Links Worker who is able to offer </a:t>
            </a:r>
            <a:r>
              <a:rPr lang="en-GB" sz="1600" dirty="0" smtClean="0"/>
              <a:t>support to families and children.</a:t>
            </a:r>
            <a:endParaRPr lang="en-GB" sz="1600" dirty="0"/>
          </a:p>
          <a:p>
            <a:endParaRPr lang="en-GB" sz="1600" dirty="0"/>
          </a:p>
          <a:p>
            <a:r>
              <a:rPr lang="en-GB" sz="1600" dirty="0"/>
              <a:t>We can also access the School Nurse </a:t>
            </a:r>
            <a:r>
              <a:rPr lang="en-GB" sz="1600" dirty="0" smtClean="0"/>
              <a:t>Service </a:t>
            </a:r>
            <a:r>
              <a:rPr lang="en-GB" sz="1600" dirty="0"/>
              <a:t>which requires a referral form to be </a:t>
            </a:r>
            <a:r>
              <a:rPr lang="en-GB" sz="1600" dirty="0" smtClean="0"/>
              <a:t>completed.</a:t>
            </a:r>
            <a:endParaRPr lang="en-GB" sz="1600" dirty="0"/>
          </a:p>
          <a:p>
            <a:endParaRPr lang="en-GB" sz="1600" dirty="0"/>
          </a:p>
          <a:p>
            <a:r>
              <a:rPr lang="en-GB" sz="1600" dirty="0"/>
              <a:t>If </a:t>
            </a:r>
            <a:r>
              <a:rPr lang="en-GB" sz="1600" dirty="0" smtClean="0"/>
              <a:t>necessary we </a:t>
            </a:r>
            <a:r>
              <a:rPr lang="en-GB" sz="1600" dirty="0"/>
              <a:t>can also refer to the Child and Adolescent Mental Health Service (CAMHS</a:t>
            </a:r>
            <a:r>
              <a:rPr lang="en-GB" sz="1600" dirty="0" smtClean="0"/>
              <a:t>) for targeted support.</a:t>
            </a:r>
            <a:endParaRPr lang="en-GB" sz="1600" dirty="0"/>
          </a:p>
        </p:txBody>
      </p:sp>
      <p:sp>
        <p:nvSpPr>
          <p:cNvPr id="7" name="TextBox 6"/>
          <p:cNvSpPr txBox="1"/>
          <p:nvPr/>
        </p:nvSpPr>
        <p:spPr>
          <a:xfrm>
            <a:off x="4599542" y="5884945"/>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6" name="TextBox 5"/>
          <p:cNvSpPr txBox="1"/>
          <p:nvPr/>
        </p:nvSpPr>
        <p:spPr>
          <a:xfrm>
            <a:off x="604090" y="5884945"/>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4186327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42983" y="323537"/>
            <a:ext cx="2804403" cy="658425"/>
          </a:xfrm>
          <a:prstGeom prst="rect">
            <a:avLst/>
          </a:prstGeom>
        </p:spPr>
      </p:pic>
      <p:sp>
        <p:nvSpPr>
          <p:cNvPr id="4" name="Rectangular Callout 3"/>
          <p:cNvSpPr/>
          <p:nvPr/>
        </p:nvSpPr>
        <p:spPr>
          <a:xfrm>
            <a:off x="8679767" y="151967"/>
            <a:ext cx="3179298" cy="1434905"/>
          </a:xfrm>
          <a:prstGeom prst="wedgeRectCallout">
            <a:avLst>
              <a:gd name="adj1" fmla="val -45612"/>
              <a:gd name="adj2" fmla="val 7024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What support is there for behaviour, avoiding exclusions and increasing attendance?</a:t>
            </a:r>
          </a:p>
        </p:txBody>
      </p:sp>
      <p:sp>
        <p:nvSpPr>
          <p:cNvPr id="5" name="TextBox 4"/>
          <p:cNvSpPr txBox="1"/>
          <p:nvPr/>
        </p:nvSpPr>
        <p:spPr>
          <a:xfrm>
            <a:off x="351693" y="1841242"/>
            <a:ext cx="11507372" cy="3539430"/>
          </a:xfrm>
          <a:prstGeom prst="rect">
            <a:avLst/>
          </a:prstGeom>
          <a:noFill/>
        </p:spPr>
        <p:txBody>
          <a:bodyPr wrap="square" rtlCol="0">
            <a:spAutoFit/>
          </a:bodyPr>
          <a:lstStyle/>
          <a:p>
            <a:r>
              <a:rPr lang="en-GB" sz="1600" dirty="0"/>
              <a:t>The following methods will be used by adults to reward positive behaviour, good work or demonstration of school values</a:t>
            </a:r>
          </a:p>
          <a:p>
            <a:r>
              <a:rPr lang="en-GB" sz="1600" dirty="0"/>
              <a:t> </a:t>
            </a:r>
          </a:p>
          <a:p>
            <a:pPr lvl="0"/>
            <a:r>
              <a:rPr lang="en-GB" sz="1600" dirty="0" smtClean="0"/>
              <a:t>Verbal praise.</a:t>
            </a:r>
            <a:endParaRPr lang="en-GB" sz="1600" dirty="0"/>
          </a:p>
          <a:p>
            <a:pPr lvl="0"/>
            <a:r>
              <a:rPr lang="en-GB" sz="1600" dirty="0" smtClean="0"/>
              <a:t>Stickers for </a:t>
            </a:r>
            <a:r>
              <a:rPr lang="en-GB" sz="1600" dirty="0"/>
              <a:t>good </a:t>
            </a:r>
            <a:r>
              <a:rPr lang="en-GB" sz="1600" dirty="0" smtClean="0"/>
              <a:t>behaviour</a:t>
            </a:r>
            <a:r>
              <a:rPr lang="en-GB" sz="1600" dirty="0"/>
              <a:t>.</a:t>
            </a:r>
            <a:endParaRPr lang="en-GB" sz="1600" dirty="0"/>
          </a:p>
          <a:p>
            <a:pPr lvl="0"/>
            <a:r>
              <a:rPr lang="en-GB" sz="1600" dirty="0" smtClean="0"/>
              <a:t>Dojo points rewarded to children.</a:t>
            </a:r>
            <a:endParaRPr lang="en-GB" sz="1600" dirty="0"/>
          </a:p>
          <a:p>
            <a:pPr lvl="0"/>
            <a:r>
              <a:rPr lang="en-GB" sz="1600" dirty="0"/>
              <a:t>Star of the Week </a:t>
            </a:r>
            <a:r>
              <a:rPr lang="en-GB" sz="1600" dirty="0" smtClean="0"/>
              <a:t>certificates.</a:t>
            </a:r>
            <a:endParaRPr lang="en-GB" sz="1600" dirty="0"/>
          </a:p>
          <a:p>
            <a:pPr lvl="0"/>
            <a:r>
              <a:rPr lang="en-GB" sz="1600" dirty="0" smtClean="0"/>
              <a:t>Head teacher awards.</a:t>
            </a:r>
            <a:endParaRPr lang="en-GB" sz="1600" dirty="0"/>
          </a:p>
          <a:p>
            <a:pPr lvl="0"/>
            <a:r>
              <a:rPr lang="en-GB" sz="1600" dirty="0"/>
              <a:t>Children receive a </a:t>
            </a:r>
            <a:r>
              <a:rPr lang="en-GB" sz="1600" dirty="0" smtClean="0"/>
              <a:t>‘You’ve been spotted’ </a:t>
            </a:r>
            <a:r>
              <a:rPr lang="en-GB" sz="1600" dirty="0"/>
              <a:t>for displaying </a:t>
            </a:r>
            <a:r>
              <a:rPr lang="en-GB" sz="1600" dirty="0" smtClean="0"/>
              <a:t>school values and acts of kindness, </a:t>
            </a:r>
            <a:r>
              <a:rPr lang="en-GB" sz="1600" dirty="0"/>
              <a:t>which are placed in a draw to win a prize in the weekly </a:t>
            </a:r>
            <a:r>
              <a:rPr lang="en-GB" sz="1600" dirty="0" smtClean="0"/>
              <a:t>celebration assembly</a:t>
            </a:r>
            <a:r>
              <a:rPr lang="en-GB" sz="1600" dirty="0"/>
              <a:t>. </a:t>
            </a:r>
          </a:p>
          <a:p>
            <a:pPr lvl="0"/>
            <a:r>
              <a:rPr lang="en-GB" sz="1600" dirty="0" smtClean="0"/>
              <a:t>Attendance is celebrated weekly with Dojo points and class rewards.</a:t>
            </a:r>
            <a:endParaRPr lang="en-GB" sz="1600" dirty="0"/>
          </a:p>
          <a:p>
            <a:pPr lvl="0"/>
            <a:r>
              <a:rPr lang="en-GB" sz="1600" dirty="0"/>
              <a:t>Class awards are distributed at the annual prize-giving ceremony, for outstanding attainment, progress, effort, and care by an </a:t>
            </a:r>
            <a:r>
              <a:rPr lang="en-GB" sz="1600" dirty="0" smtClean="0"/>
              <a:t>individual.</a:t>
            </a:r>
          </a:p>
          <a:p>
            <a:pPr lvl="0"/>
            <a:r>
              <a:rPr lang="en-GB" sz="1600" dirty="0" smtClean="0"/>
              <a:t>Reward/incentive </a:t>
            </a:r>
            <a:r>
              <a:rPr lang="en-GB" sz="1600" dirty="0"/>
              <a:t>charts, personalised to your individual </a:t>
            </a:r>
            <a:r>
              <a:rPr lang="en-GB" sz="1600" dirty="0" smtClean="0"/>
              <a:t>child, will be provided </a:t>
            </a:r>
            <a:r>
              <a:rPr lang="en-GB" sz="1600" dirty="0"/>
              <a:t>should their need benefit from this.</a:t>
            </a:r>
          </a:p>
          <a:p>
            <a:r>
              <a:rPr lang="en-GB" sz="1600" dirty="0"/>
              <a:t> </a:t>
            </a:r>
          </a:p>
          <a:p>
            <a:pPr marL="285750" indent="-285750">
              <a:buFont typeface="Wingdings" panose="05000000000000000000" pitchFamily="2" charset="2"/>
              <a:buChar char="§"/>
            </a:pPr>
            <a:endParaRPr lang="en-GB" sz="1600" dirty="0"/>
          </a:p>
        </p:txBody>
      </p:sp>
      <p:sp>
        <p:nvSpPr>
          <p:cNvPr id="7" name="TextBox 6"/>
          <p:cNvSpPr txBox="1"/>
          <p:nvPr/>
        </p:nvSpPr>
        <p:spPr>
          <a:xfrm>
            <a:off x="4723720" y="6488668"/>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6" name="TextBox 5"/>
          <p:cNvSpPr txBox="1"/>
          <p:nvPr/>
        </p:nvSpPr>
        <p:spPr>
          <a:xfrm>
            <a:off x="455519" y="6488668"/>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227430221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328452"/>
            <a:ext cx="2804403" cy="658425"/>
          </a:xfrm>
          <a:prstGeom prst="rect">
            <a:avLst/>
          </a:prstGeom>
        </p:spPr>
      </p:pic>
      <p:sp>
        <p:nvSpPr>
          <p:cNvPr id="4" name="Title 5"/>
          <p:cNvSpPr txBox="1">
            <a:spLocks/>
          </p:cNvSpPr>
          <p:nvPr/>
        </p:nvSpPr>
        <p:spPr>
          <a:xfrm>
            <a:off x="3225356" y="286603"/>
            <a:ext cx="5327801"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dirty="0"/>
              <a:t>4. Working Together &amp; Roles</a:t>
            </a:r>
          </a:p>
        </p:txBody>
      </p:sp>
      <p:sp>
        <p:nvSpPr>
          <p:cNvPr id="7" name="Rectangular Callout 6"/>
          <p:cNvSpPr/>
          <p:nvPr/>
        </p:nvSpPr>
        <p:spPr>
          <a:xfrm>
            <a:off x="9087729" y="286603"/>
            <a:ext cx="2954216" cy="1450757"/>
          </a:xfrm>
          <a:prstGeom prst="wedgeRectCallout">
            <a:avLst>
              <a:gd name="adj1" fmla="val -48928"/>
              <a:gd name="adj2" fmla="val 7122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What areas of expertise are available in the school in relation to SEND?</a:t>
            </a:r>
          </a:p>
        </p:txBody>
      </p:sp>
      <p:sp>
        <p:nvSpPr>
          <p:cNvPr id="8" name="TextBox 7"/>
          <p:cNvSpPr txBox="1"/>
          <p:nvPr/>
        </p:nvSpPr>
        <p:spPr>
          <a:xfrm>
            <a:off x="126610" y="1969477"/>
            <a:ext cx="11099409" cy="4185761"/>
          </a:xfrm>
          <a:prstGeom prst="rect">
            <a:avLst/>
          </a:prstGeom>
          <a:noFill/>
        </p:spPr>
        <p:txBody>
          <a:bodyPr wrap="square" rtlCol="0">
            <a:spAutoFit/>
          </a:bodyPr>
          <a:lstStyle/>
          <a:p>
            <a:pPr marL="285750" indent="-285750">
              <a:buFont typeface="Wingdings" panose="05000000000000000000" pitchFamily="2" charset="2"/>
              <a:buChar char="§"/>
            </a:pPr>
            <a:r>
              <a:rPr lang="en-GB" sz="1400" dirty="0"/>
              <a:t>Does the school have any areas of expertise with specialist staff, and what are their qualifications?</a:t>
            </a:r>
          </a:p>
          <a:p>
            <a:r>
              <a:rPr lang="en-GB" sz="1400" dirty="0"/>
              <a:t>Mrs </a:t>
            </a:r>
            <a:r>
              <a:rPr lang="en-GB" sz="1400" dirty="0" smtClean="0"/>
              <a:t>Holmes is studying the National SENCO qualification.  Mrs </a:t>
            </a:r>
            <a:r>
              <a:rPr lang="en-GB" sz="1400" dirty="0" err="1" smtClean="0"/>
              <a:t>Sproson-McCleary</a:t>
            </a:r>
            <a:r>
              <a:rPr lang="en-GB" sz="1400" dirty="0" smtClean="0"/>
              <a:t> is </a:t>
            </a:r>
            <a:r>
              <a:rPr lang="en-GB" sz="1400" dirty="0"/>
              <a:t>the Mental Health Lead for the school and has </a:t>
            </a:r>
            <a:r>
              <a:rPr lang="en-GB" sz="1400" dirty="0" smtClean="0"/>
              <a:t>completed the Mental Health Lead accreditation through Anna Freud. </a:t>
            </a:r>
            <a:endParaRPr lang="en-GB" sz="1400" dirty="0"/>
          </a:p>
          <a:p>
            <a:endParaRPr lang="en-GB" sz="1400" dirty="0"/>
          </a:p>
          <a:p>
            <a:pPr marL="285750" indent="-285750">
              <a:buFont typeface="Wingdings" panose="05000000000000000000" pitchFamily="2" charset="2"/>
              <a:buChar char="§"/>
            </a:pPr>
            <a:r>
              <a:rPr lang="en-GB" sz="1400" dirty="0"/>
              <a:t>What type of knowledge do staff members have in relation to SEND (awareness, enhanced of specialist)?</a:t>
            </a:r>
          </a:p>
          <a:p>
            <a:r>
              <a:rPr lang="en-GB" sz="1400" dirty="0"/>
              <a:t>All our staff have had training to deliver </a:t>
            </a:r>
            <a:r>
              <a:rPr lang="en-GB" sz="1400" dirty="0" smtClean="0"/>
              <a:t>quality first teaching and adaptations to </a:t>
            </a:r>
            <a:r>
              <a:rPr lang="en-GB" sz="1400" dirty="0"/>
              <a:t>support children with a range of needs.  </a:t>
            </a:r>
            <a:r>
              <a:rPr lang="en-GB" sz="1400" dirty="0" smtClean="0"/>
              <a:t>An ongoing CPD programme is in place for staff to ensure there is up t</a:t>
            </a:r>
            <a:r>
              <a:rPr lang="en-GB" sz="1400" dirty="0" smtClean="0"/>
              <a:t>o date and current knowledge across the school.  </a:t>
            </a:r>
            <a:r>
              <a:rPr lang="en-GB" sz="1400" dirty="0" smtClean="0"/>
              <a:t>The </a:t>
            </a:r>
            <a:r>
              <a:rPr lang="en-GB" sz="1400" dirty="0" err="1"/>
              <a:t>SENCo</a:t>
            </a:r>
            <a:r>
              <a:rPr lang="en-GB" sz="1400" dirty="0"/>
              <a:t>, Learning Support Practitioners, Teaching </a:t>
            </a:r>
            <a:r>
              <a:rPr lang="en-GB" sz="1400" dirty="0" smtClean="0"/>
              <a:t>Assistants </a:t>
            </a:r>
            <a:r>
              <a:rPr lang="en-GB" sz="1400" dirty="0"/>
              <a:t>and Personal Welfare Assistant Practitioners and Learning Mentors are updating their skills regularly and attend training for interventions relevant to the needs of the children in our school.  </a:t>
            </a:r>
            <a:r>
              <a:rPr lang="en-GB" sz="1400" dirty="0"/>
              <a:t>T</a:t>
            </a:r>
            <a:r>
              <a:rPr lang="en-GB" sz="1400" dirty="0" smtClean="0"/>
              <a:t>eaching </a:t>
            </a:r>
            <a:r>
              <a:rPr lang="en-GB" sz="1400" dirty="0"/>
              <a:t>and support staff have undertaken Dyslexia Awareness Training and Autism Awareness, Comic Strip Conversations and Quality First Teaching.  Foundation Stage staff have also completed</a:t>
            </a:r>
            <a:r>
              <a:rPr lang="en-GB" sz="1400" dirty="0">
                <a:solidFill>
                  <a:srgbClr val="FF0000"/>
                </a:solidFill>
              </a:rPr>
              <a:t> </a:t>
            </a:r>
            <a:r>
              <a:rPr lang="en-GB" sz="1400" dirty="0" smtClean="0"/>
              <a:t>Time </a:t>
            </a:r>
            <a:r>
              <a:rPr lang="en-GB" sz="1400" dirty="0"/>
              <a:t>to </a:t>
            </a:r>
            <a:r>
              <a:rPr lang="en-GB" sz="1400" dirty="0" smtClean="0"/>
              <a:t>Talk, Time to Listen and </a:t>
            </a:r>
            <a:r>
              <a:rPr lang="en-GB" sz="1400" dirty="0"/>
              <a:t>Talk Boost.  Staff work closely with Speech and Language therapists to deliver individualised </a:t>
            </a:r>
            <a:r>
              <a:rPr lang="en-GB" sz="1400" dirty="0" smtClean="0"/>
              <a:t>language </a:t>
            </a:r>
            <a:r>
              <a:rPr lang="en-GB" sz="1400" dirty="0"/>
              <a:t>programmes when needed. Some staff have also had Inference Training, Dyspraxia Training and training in teaching children with ASD. Staff have also been trained in mental health </a:t>
            </a:r>
            <a:r>
              <a:rPr lang="en-GB" sz="1400" dirty="0" smtClean="0"/>
              <a:t>awareness with some staff trained at Level 2.  All staff have received training from the educational psychology team on adverse childhood experiences and relational approaches.</a:t>
            </a:r>
            <a:endParaRPr lang="en-GB" sz="1400" dirty="0"/>
          </a:p>
          <a:p>
            <a:endParaRPr lang="en-GB" sz="1400" dirty="0"/>
          </a:p>
          <a:p>
            <a:pPr marL="285750" indent="-285750">
              <a:buFont typeface="Wingdings" panose="05000000000000000000" pitchFamily="2" charset="2"/>
              <a:buChar char="§"/>
            </a:pPr>
            <a:r>
              <a:rPr lang="en-GB" sz="1400" dirty="0"/>
              <a:t>What ongoing support and development is in place for staff with regard to supporting children with SEN?</a:t>
            </a:r>
          </a:p>
          <a:p>
            <a:r>
              <a:rPr lang="en-GB" sz="1400" dirty="0"/>
              <a:t>The </a:t>
            </a:r>
            <a:r>
              <a:rPr lang="en-GB" sz="1400" dirty="0" smtClean="0"/>
              <a:t>SENCO delivers </a:t>
            </a:r>
            <a:r>
              <a:rPr lang="en-GB" sz="1400" dirty="0"/>
              <a:t>staff training in SEND to raise awareness, knowledge and understanding of SEND.</a:t>
            </a:r>
          </a:p>
          <a:p>
            <a:endParaRPr lang="en-GB" sz="1400" dirty="0"/>
          </a:p>
          <a:p>
            <a:pPr marL="285750" indent="-285750">
              <a:buFont typeface="Wingdings" panose="05000000000000000000" pitchFamily="2" charset="2"/>
              <a:buChar char="§"/>
            </a:pPr>
            <a:r>
              <a:rPr lang="en-GB" sz="1400" dirty="0"/>
              <a:t>Does the school have any formal accreditations, charter marks or awards?</a:t>
            </a:r>
          </a:p>
          <a:p>
            <a:r>
              <a:rPr lang="en-US" sz="1400" dirty="0"/>
              <a:t>Dyslexia Friendly Schools Level </a:t>
            </a:r>
            <a:r>
              <a:rPr lang="en-US" sz="1400" dirty="0" smtClean="0"/>
              <a:t>1, Autism Friendly Status Level 1.</a:t>
            </a:r>
            <a:endParaRPr lang="en-GB" sz="1400" dirty="0"/>
          </a:p>
        </p:txBody>
      </p:sp>
      <p:sp>
        <p:nvSpPr>
          <p:cNvPr id="9" name="TextBox 8"/>
          <p:cNvSpPr txBox="1"/>
          <p:nvPr/>
        </p:nvSpPr>
        <p:spPr>
          <a:xfrm>
            <a:off x="4678564" y="6264245"/>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10" name="TextBox 9"/>
          <p:cNvSpPr txBox="1"/>
          <p:nvPr/>
        </p:nvSpPr>
        <p:spPr>
          <a:xfrm>
            <a:off x="126610" y="6332853"/>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309123554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2814" y="342519"/>
            <a:ext cx="2804403" cy="658425"/>
          </a:xfrm>
          <a:prstGeom prst="rect">
            <a:avLst/>
          </a:prstGeom>
        </p:spPr>
      </p:pic>
      <p:sp>
        <p:nvSpPr>
          <p:cNvPr id="3" name="TextBox 2"/>
          <p:cNvSpPr txBox="1"/>
          <p:nvPr/>
        </p:nvSpPr>
        <p:spPr>
          <a:xfrm>
            <a:off x="450166" y="1125415"/>
            <a:ext cx="11479237" cy="4401205"/>
          </a:xfrm>
          <a:prstGeom prst="rect">
            <a:avLst/>
          </a:prstGeom>
          <a:noFill/>
        </p:spPr>
        <p:txBody>
          <a:bodyPr wrap="square" rtlCol="0">
            <a:spAutoFit/>
          </a:bodyPr>
          <a:lstStyle/>
          <a:p>
            <a:pPr marL="285750" indent="-285750">
              <a:buFont typeface="Wingdings" panose="05000000000000000000" pitchFamily="2" charset="2"/>
              <a:buChar char="§"/>
            </a:pPr>
            <a:r>
              <a:rPr lang="en-GB" dirty="0"/>
              <a:t>Who is the SEN Coordinator and how can I contact them?</a:t>
            </a:r>
          </a:p>
          <a:p>
            <a:endParaRPr lang="en-GB" sz="1600" dirty="0"/>
          </a:p>
          <a:p>
            <a:r>
              <a:rPr lang="en-GB" sz="1600" dirty="0"/>
              <a:t>The SEND Coordinator is </a:t>
            </a:r>
            <a:r>
              <a:rPr lang="en-GB" sz="1600" dirty="0" smtClean="0"/>
              <a:t>Mrs Holmes. You are very </a:t>
            </a:r>
            <a:r>
              <a:rPr lang="en-GB" sz="1600" dirty="0"/>
              <a:t>welcome to make an appointment to speak </a:t>
            </a:r>
            <a:r>
              <a:rPr lang="en-GB" sz="1600" dirty="0" smtClean="0"/>
              <a:t>with</a:t>
            </a:r>
            <a:r>
              <a:rPr lang="en-GB" sz="1600" dirty="0" smtClean="0"/>
              <a:t> </a:t>
            </a:r>
            <a:r>
              <a:rPr lang="en-GB" sz="1600" dirty="0"/>
              <a:t>her.</a:t>
            </a:r>
          </a:p>
          <a:p>
            <a:endParaRPr lang="en-GB" sz="1600" dirty="0"/>
          </a:p>
          <a:p>
            <a:pPr marL="285750" indent="-285750">
              <a:buFont typeface="Wingdings" panose="05000000000000000000" pitchFamily="2" charset="2"/>
              <a:buChar char="§"/>
            </a:pPr>
            <a:r>
              <a:rPr lang="en-GB" dirty="0"/>
              <a:t>How will my child be supported to have a voice in the school?</a:t>
            </a:r>
          </a:p>
          <a:p>
            <a:endParaRPr lang="en-GB" dirty="0"/>
          </a:p>
          <a:p>
            <a:r>
              <a:rPr lang="en-GB" dirty="0" smtClean="0"/>
              <a:t>Pupil voice is important to us, and your child's responses to our provision will inform how we plan for their education.  </a:t>
            </a:r>
            <a:r>
              <a:rPr lang="en-GB" dirty="0" smtClean="0"/>
              <a:t>Your child will have a voice in setting and reviewing their targets.</a:t>
            </a:r>
          </a:p>
          <a:p>
            <a:endParaRPr lang="en-GB" dirty="0"/>
          </a:p>
          <a:p>
            <a:pPr marL="285750" indent="-285750">
              <a:buFont typeface="Wingdings" panose="05000000000000000000" pitchFamily="2" charset="2"/>
              <a:buChar char="§"/>
            </a:pPr>
            <a:r>
              <a:rPr lang="en-GB" dirty="0"/>
              <a:t>What opportunities are there for parents/carers to become involved in the school and/or to become governors?</a:t>
            </a:r>
          </a:p>
          <a:p>
            <a:endParaRPr lang="en-GB" dirty="0"/>
          </a:p>
          <a:p>
            <a:r>
              <a:rPr lang="en-GB" dirty="0" smtClean="0"/>
              <a:t>We have 2 parent </a:t>
            </a:r>
            <a:r>
              <a:rPr lang="en-GB" dirty="0" smtClean="0"/>
              <a:t>governors on our school governing board.  </a:t>
            </a:r>
            <a:r>
              <a:rPr lang="en-GB" dirty="0" smtClean="0"/>
              <a:t>All parents/carers </a:t>
            </a:r>
            <a:r>
              <a:rPr lang="en-GB" dirty="0"/>
              <a:t>are encouraged to </a:t>
            </a:r>
            <a:r>
              <a:rPr lang="en-GB" dirty="0" smtClean="0"/>
              <a:t>apply.  </a:t>
            </a:r>
            <a:r>
              <a:rPr lang="en-GB" dirty="0"/>
              <a:t>Parents/carers are also invited to </a:t>
            </a:r>
            <a:r>
              <a:rPr lang="en-GB" dirty="0" smtClean="0"/>
              <a:t>join us for learning and celebration opportunities throughout the year.  We actively encourage you to be involved in school life.  </a:t>
            </a:r>
            <a:endParaRPr lang="en-GB" sz="1600" dirty="0"/>
          </a:p>
          <a:p>
            <a:endParaRPr lang="en-GB" dirty="0"/>
          </a:p>
          <a:p>
            <a:endParaRPr lang="en-GB" sz="1600" dirty="0"/>
          </a:p>
        </p:txBody>
      </p:sp>
      <p:sp>
        <p:nvSpPr>
          <p:cNvPr id="5" name="TextBox 4"/>
          <p:cNvSpPr txBox="1"/>
          <p:nvPr/>
        </p:nvSpPr>
        <p:spPr>
          <a:xfrm>
            <a:off x="4599542" y="5884945"/>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6" name="TextBox 5"/>
          <p:cNvSpPr txBox="1"/>
          <p:nvPr/>
        </p:nvSpPr>
        <p:spPr>
          <a:xfrm>
            <a:off x="450166" y="5884945"/>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19089250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2814" y="342519"/>
            <a:ext cx="2804403" cy="658425"/>
          </a:xfrm>
          <a:prstGeom prst="rect">
            <a:avLst/>
          </a:prstGeom>
        </p:spPr>
      </p:pic>
      <p:sp>
        <p:nvSpPr>
          <p:cNvPr id="4" name="TextBox 3"/>
          <p:cNvSpPr txBox="1"/>
          <p:nvPr/>
        </p:nvSpPr>
        <p:spPr>
          <a:xfrm>
            <a:off x="332814" y="1125415"/>
            <a:ext cx="11469980" cy="3416320"/>
          </a:xfrm>
          <a:prstGeom prst="rect">
            <a:avLst/>
          </a:prstGeom>
          <a:noFill/>
        </p:spPr>
        <p:txBody>
          <a:bodyPr wrap="square" rtlCol="0">
            <a:spAutoFit/>
          </a:bodyPr>
          <a:lstStyle/>
          <a:p>
            <a:pPr marL="285750" indent="-285750">
              <a:buFont typeface="Wingdings" panose="05000000000000000000" pitchFamily="2" charset="2"/>
              <a:buChar char="§"/>
            </a:pPr>
            <a:r>
              <a:rPr lang="en-GB" dirty="0"/>
              <a:t>What help and support is available for the family through the school?</a:t>
            </a:r>
          </a:p>
          <a:p>
            <a:pPr marL="285750" indent="-285750">
              <a:buFont typeface="Wingdings" panose="05000000000000000000" pitchFamily="2" charset="2"/>
              <a:buChar char="§"/>
            </a:pPr>
            <a:endParaRPr lang="en-GB" dirty="0"/>
          </a:p>
          <a:p>
            <a:r>
              <a:rPr lang="en-GB" dirty="0"/>
              <a:t>We have a Home School Links </a:t>
            </a:r>
            <a:r>
              <a:rPr lang="en-GB" dirty="0" smtClean="0"/>
              <a:t>Worker, </a:t>
            </a:r>
            <a:r>
              <a:rPr lang="en-GB" dirty="0"/>
              <a:t>Mrs Cox, who is available to support families for whatever their needs require.  We can offer regular informal meetings to discuss a particular issue or concern, or we can invite other professionals to meet with the parents/carers in a multiagency capacity if there are more wide-ranging issues.  We are happy to </a:t>
            </a:r>
          </a:p>
          <a:p>
            <a:r>
              <a:rPr lang="en-GB" dirty="0"/>
              <a:t>carry out home visits if you feel more comfortable with this approach and can </a:t>
            </a:r>
            <a:r>
              <a:rPr lang="en-GB" dirty="0" smtClean="0"/>
              <a:t>help </a:t>
            </a:r>
            <a:r>
              <a:rPr lang="en-GB" dirty="0"/>
              <a:t>families to access a range of services to meet their needs.  We pride ourselves on our </a:t>
            </a:r>
            <a:r>
              <a:rPr lang="en-GB" dirty="0" smtClean="0"/>
              <a:t>relationships </a:t>
            </a:r>
            <a:r>
              <a:rPr lang="en-GB" dirty="0"/>
              <a:t>with our </a:t>
            </a:r>
            <a:r>
              <a:rPr lang="en-GB" dirty="0" smtClean="0"/>
              <a:t>families.  </a:t>
            </a:r>
            <a:r>
              <a:rPr lang="en-GB" dirty="0"/>
              <a:t>We are here to listen and help.</a:t>
            </a:r>
          </a:p>
          <a:p>
            <a:endParaRPr lang="en-GB" dirty="0"/>
          </a:p>
          <a:p>
            <a:r>
              <a:rPr lang="en-GB" dirty="0"/>
              <a:t>We support families through the Early Help Framework.  We work closely with Family Support Workers to ensure our families are getting the right support </a:t>
            </a:r>
            <a:r>
              <a:rPr lang="en-GB" dirty="0" smtClean="0"/>
              <a:t>at the right time.</a:t>
            </a:r>
            <a:endParaRPr lang="en-GB" dirty="0"/>
          </a:p>
          <a:p>
            <a:endParaRPr lang="en-GB" dirty="0"/>
          </a:p>
          <a:p>
            <a:r>
              <a:rPr lang="en-GB" dirty="0"/>
              <a:t>We also work closely with the Social Care service in supporting our </a:t>
            </a:r>
            <a:r>
              <a:rPr lang="en-GB" dirty="0" smtClean="0"/>
              <a:t>families.  </a:t>
            </a:r>
            <a:endParaRPr lang="en-GB" dirty="0"/>
          </a:p>
        </p:txBody>
      </p:sp>
      <p:sp>
        <p:nvSpPr>
          <p:cNvPr id="6" name="TextBox 5"/>
          <p:cNvSpPr txBox="1"/>
          <p:nvPr/>
        </p:nvSpPr>
        <p:spPr>
          <a:xfrm>
            <a:off x="4599542" y="5884945"/>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5" name="TextBox 4"/>
          <p:cNvSpPr txBox="1"/>
          <p:nvPr/>
        </p:nvSpPr>
        <p:spPr>
          <a:xfrm>
            <a:off x="494240" y="5884945"/>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3597420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6353" y="308605"/>
            <a:ext cx="2805113" cy="6588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519577" y="308605"/>
            <a:ext cx="7522234" cy="923330"/>
          </a:xfrm>
          <a:prstGeom prst="rect">
            <a:avLst/>
          </a:prstGeom>
          <a:noFill/>
        </p:spPr>
        <p:txBody>
          <a:bodyPr wrap="square" rtlCol="0">
            <a:spAutoFit/>
          </a:bodyPr>
          <a:lstStyle/>
          <a:p>
            <a:r>
              <a:rPr lang="en-GB" sz="5400" dirty="0"/>
              <a:t>Meet the Inclusion Team</a:t>
            </a:r>
          </a:p>
        </p:txBody>
      </p:sp>
      <p:graphicFrame>
        <p:nvGraphicFramePr>
          <p:cNvPr id="5" name="Diagram 4"/>
          <p:cNvGraphicFramePr/>
          <p:nvPr>
            <p:extLst>
              <p:ext uri="{D42A27DB-BD31-4B8C-83A1-F6EECF244321}">
                <p14:modId xmlns:p14="http://schemas.microsoft.com/office/powerpoint/2010/main" val="3835803367"/>
              </p:ext>
            </p:extLst>
          </p:nvPr>
        </p:nvGraphicFramePr>
        <p:xfrm>
          <a:off x="772545" y="1231935"/>
          <a:ext cx="9941464" cy="468909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4735007" y="5805140"/>
            <a:ext cx="8119433" cy="369332"/>
          </a:xfrm>
          <a:prstGeom prst="rect">
            <a:avLst/>
          </a:prstGeom>
          <a:noFill/>
        </p:spPr>
        <p:txBody>
          <a:bodyPr wrap="square" rtlCol="0">
            <a:spAutoFit/>
          </a:bodyPr>
          <a:lstStyle/>
          <a:p>
            <a:r>
              <a:rPr lang="en-GB" dirty="0"/>
              <a:t>left click for the next page or </a:t>
            </a:r>
            <a:r>
              <a:rPr lang="en-GB" dirty="0">
                <a:hlinkClick r:id="rId8" action="ppaction://hlinksldjump"/>
              </a:rPr>
              <a:t>click on here to return to table of contents</a:t>
            </a:r>
            <a:endParaRPr lang="en-GB" dirty="0"/>
          </a:p>
        </p:txBody>
      </p:sp>
    </p:spTree>
    <p:extLst>
      <p:ext uri="{BB962C8B-B14F-4D97-AF65-F5344CB8AC3E}">
        <p14:creationId xmlns:p14="http://schemas.microsoft.com/office/powerpoint/2010/main" val="30110778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328452"/>
            <a:ext cx="2804403" cy="658425"/>
          </a:xfrm>
          <a:prstGeom prst="rect">
            <a:avLst/>
          </a:prstGeom>
        </p:spPr>
      </p:pic>
      <p:sp>
        <p:nvSpPr>
          <p:cNvPr id="4" name="Title 5"/>
          <p:cNvSpPr txBox="1">
            <a:spLocks/>
          </p:cNvSpPr>
          <p:nvPr/>
        </p:nvSpPr>
        <p:spPr>
          <a:xfrm>
            <a:off x="3225356" y="286603"/>
            <a:ext cx="5327801"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dirty="0"/>
              <a:t>5. Inclusion &amp; Accessibility</a:t>
            </a:r>
          </a:p>
        </p:txBody>
      </p:sp>
      <p:sp>
        <p:nvSpPr>
          <p:cNvPr id="7" name="Rectangular Callout 6"/>
          <p:cNvSpPr/>
          <p:nvPr/>
        </p:nvSpPr>
        <p:spPr>
          <a:xfrm>
            <a:off x="9008707" y="261498"/>
            <a:ext cx="2954216" cy="1450757"/>
          </a:xfrm>
          <a:prstGeom prst="wedgeRectCallout">
            <a:avLst>
              <a:gd name="adj1" fmla="val 4511"/>
              <a:gd name="adj2" fmla="val 7741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How will my child be included in activities outside the classroom, including trips?</a:t>
            </a:r>
          </a:p>
        </p:txBody>
      </p:sp>
      <p:sp>
        <p:nvSpPr>
          <p:cNvPr id="8" name="TextBox 7"/>
          <p:cNvSpPr txBox="1"/>
          <p:nvPr/>
        </p:nvSpPr>
        <p:spPr>
          <a:xfrm>
            <a:off x="154746" y="1737360"/>
            <a:ext cx="11099409" cy="3724096"/>
          </a:xfrm>
          <a:prstGeom prst="rect">
            <a:avLst/>
          </a:prstGeom>
          <a:noFill/>
        </p:spPr>
        <p:txBody>
          <a:bodyPr wrap="square" rtlCol="0">
            <a:spAutoFit/>
          </a:bodyPr>
          <a:lstStyle/>
          <a:p>
            <a:pPr marL="285750" indent="-285750">
              <a:buFont typeface="Wingdings" panose="05000000000000000000" pitchFamily="2" charset="2"/>
              <a:buChar char="§"/>
            </a:pPr>
            <a:r>
              <a:rPr lang="en-GB" dirty="0"/>
              <a:t>What activities are available that can be accessed by children with SEND in addition to the curriculum?</a:t>
            </a:r>
          </a:p>
          <a:p>
            <a:r>
              <a:rPr lang="en-GB" sz="1600" dirty="0"/>
              <a:t>All of our after school clubs are available for any child to </a:t>
            </a:r>
            <a:r>
              <a:rPr lang="en-GB" sz="1600" dirty="0" smtClean="0"/>
              <a:t>join.  Adaptations are made f needed to ensure they are fully accessible. </a:t>
            </a:r>
          </a:p>
          <a:p>
            <a:endParaRPr lang="en-GB" sz="1600" dirty="0"/>
          </a:p>
          <a:p>
            <a:pPr marL="285750" indent="-285750">
              <a:buFont typeface="Wingdings" panose="05000000000000000000" pitchFamily="2" charset="2"/>
              <a:buChar char="§"/>
            </a:pPr>
            <a:r>
              <a:rPr lang="en-GB" dirty="0"/>
              <a:t>Do you offer holiday and/or before and after school provision?  If yes, please give details</a:t>
            </a:r>
          </a:p>
          <a:p>
            <a:r>
              <a:rPr lang="en-GB" sz="1600" dirty="0"/>
              <a:t>We have a breakfast club which starts at 8.15 a.m. </a:t>
            </a:r>
            <a:r>
              <a:rPr lang="en-GB" sz="1600" dirty="0" smtClean="0"/>
              <a:t>Monday-Friday.  Details </a:t>
            </a:r>
            <a:r>
              <a:rPr lang="en-GB" sz="1600" dirty="0"/>
              <a:t>of after school clubs are available from the school office.</a:t>
            </a:r>
          </a:p>
          <a:p>
            <a:endParaRPr lang="en-GB" dirty="0"/>
          </a:p>
          <a:p>
            <a:pPr marL="285750" indent="-285750">
              <a:buFont typeface="Wingdings" panose="05000000000000000000" pitchFamily="2" charset="2"/>
              <a:buChar char="§"/>
            </a:pPr>
            <a:r>
              <a:rPr lang="en-GB" dirty="0"/>
              <a:t>What lunchtime or after school activities do you offer?  Do </a:t>
            </a:r>
            <a:r>
              <a:rPr lang="en-GB" dirty="0" smtClean="0"/>
              <a:t>grownups</a:t>
            </a:r>
            <a:r>
              <a:rPr lang="en-GB" dirty="0" smtClean="0"/>
              <a:t> </a:t>
            </a:r>
            <a:r>
              <a:rPr lang="en-GB" dirty="0"/>
              <a:t>have to pay for these and if so, how much?</a:t>
            </a:r>
          </a:p>
          <a:p>
            <a:r>
              <a:rPr lang="en-GB" sz="1600" dirty="0"/>
              <a:t>The after school clubs provision changes termly but there are a host of clubs which run </a:t>
            </a:r>
            <a:r>
              <a:rPr lang="en-GB" sz="1600" dirty="0" smtClean="0"/>
              <a:t>throughout the week</a:t>
            </a:r>
            <a:r>
              <a:rPr lang="en-GB" sz="1600" dirty="0" smtClean="0"/>
              <a:t>.  Clubs can be signed up to via Parent Pay.  There is currently no charge for after school enrichment clubs.</a:t>
            </a:r>
          </a:p>
          <a:p>
            <a:endParaRPr lang="en-GB" sz="1600" dirty="0"/>
          </a:p>
          <a:p>
            <a:pPr marL="285750" indent="-285750">
              <a:buFont typeface="Wingdings" panose="05000000000000000000" pitchFamily="2" charset="2"/>
              <a:buChar char="§"/>
            </a:pPr>
            <a:r>
              <a:rPr lang="en-GB" dirty="0"/>
              <a:t>How will you help my child to be included?</a:t>
            </a:r>
          </a:p>
          <a:p>
            <a:r>
              <a:rPr lang="en-GB" sz="1600" dirty="0"/>
              <a:t>All children are encouraged and </a:t>
            </a:r>
            <a:r>
              <a:rPr lang="en-GB" sz="1600" dirty="0" smtClean="0"/>
              <a:t>supported </a:t>
            </a:r>
            <a:r>
              <a:rPr lang="en-GB" sz="1600" dirty="0"/>
              <a:t>to enable them to be included in the clubs they have chosen.  Their needs are taken into account when planning the activities for the club sessions.</a:t>
            </a:r>
          </a:p>
          <a:p>
            <a:endParaRPr lang="en-GB" dirty="0"/>
          </a:p>
        </p:txBody>
      </p:sp>
      <p:sp>
        <p:nvSpPr>
          <p:cNvPr id="9" name="TextBox 8"/>
          <p:cNvSpPr txBox="1"/>
          <p:nvPr/>
        </p:nvSpPr>
        <p:spPr>
          <a:xfrm>
            <a:off x="4633408" y="5984677"/>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10" name="TextBox 9"/>
          <p:cNvSpPr txBox="1"/>
          <p:nvPr/>
        </p:nvSpPr>
        <p:spPr>
          <a:xfrm>
            <a:off x="311889" y="5984677"/>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135166451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328452"/>
            <a:ext cx="2804403" cy="658425"/>
          </a:xfrm>
          <a:prstGeom prst="rect">
            <a:avLst/>
          </a:prstGeom>
        </p:spPr>
      </p:pic>
      <p:sp>
        <p:nvSpPr>
          <p:cNvPr id="4" name="Title 5"/>
          <p:cNvSpPr txBox="1">
            <a:spLocks/>
          </p:cNvSpPr>
          <p:nvPr/>
        </p:nvSpPr>
        <p:spPr>
          <a:xfrm>
            <a:off x="3225356" y="286603"/>
            <a:ext cx="5327801"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endParaRPr lang="en-GB" dirty="0"/>
          </a:p>
        </p:txBody>
      </p:sp>
      <p:sp>
        <p:nvSpPr>
          <p:cNvPr id="7" name="Rectangular Callout 6"/>
          <p:cNvSpPr/>
          <p:nvPr/>
        </p:nvSpPr>
        <p:spPr>
          <a:xfrm>
            <a:off x="8553157" y="986877"/>
            <a:ext cx="2954216" cy="1450757"/>
          </a:xfrm>
          <a:prstGeom prst="wedgeRectCallout">
            <a:avLst>
              <a:gd name="adj1" fmla="val 1072"/>
              <a:gd name="adj2" fmla="val 828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How accessible is the school?</a:t>
            </a:r>
          </a:p>
        </p:txBody>
      </p:sp>
      <p:sp>
        <p:nvSpPr>
          <p:cNvPr id="8" name="TextBox 7"/>
          <p:cNvSpPr txBox="1"/>
          <p:nvPr/>
        </p:nvSpPr>
        <p:spPr>
          <a:xfrm>
            <a:off x="154746" y="1737360"/>
            <a:ext cx="11099409" cy="5324535"/>
          </a:xfrm>
          <a:prstGeom prst="rect">
            <a:avLst/>
          </a:prstGeom>
          <a:noFill/>
        </p:spPr>
        <p:txBody>
          <a:bodyPr wrap="square" rtlCol="0">
            <a:spAutoFit/>
          </a:bodyPr>
          <a:lstStyle/>
          <a:p>
            <a:pPr marL="285750" indent="-285750">
              <a:buFont typeface="Wingdings" panose="05000000000000000000" pitchFamily="2" charset="2"/>
              <a:buChar char="§"/>
            </a:pPr>
            <a:r>
              <a:rPr lang="en-GB" dirty="0"/>
              <a:t>Is the building fully wheelchair accessible?</a:t>
            </a:r>
          </a:p>
          <a:p>
            <a:r>
              <a:rPr lang="en-GB" sz="1600" dirty="0"/>
              <a:t>Yes.  We have a lift access for upstairs classrooms. We also have a fire evacuation chair which can be used to safely remove children with physical disabilities </a:t>
            </a:r>
            <a:r>
              <a:rPr lang="en-GB" sz="1600" dirty="0" smtClean="0"/>
              <a:t>from </a:t>
            </a:r>
            <a:r>
              <a:rPr lang="en-GB" sz="1600" dirty="0"/>
              <a:t>the upstairs classrooms in the event of a fire.</a:t>
            </a:r>
          </a:p>
          <a:p>
            <a:endParaRPr lang="en-GB" sz="1600" dirty="0"/>
          </a:p>
          <a:p>
            <a:pPr marL="285750" indent="-285750">
              <a:buFont typeface="Wingdings" panose="05000000000000000000" pitchFamily="2" charset="2"/>
              <a:buChar char="§"/>
            </a:pPr>
            <a:r>
              <a:rPr lang="en-GB" dirty="0"/>
              <a:t>Are disabled changing and toilet facilities available?</a:t>
            </a:r>
          </a:p>
          <a:p>
            <a:r>
              <a:rPr lang="en-GB" sz="1600" dirty="0"/>
              <a:t>Yes.</a:t>
            </a:r>
          </a:p>
          <a:p>
            <a:endParaRPr lang="en-GB" sz="1600" dirty="0"/>
          </a:p>
          <a:p>
            <a:pPr marL="285750" indent="-285750">
              <a:buFont typeface="Wingdings" panose="05000000000000000000" pitchFamily="2" charset="2"/>
              <a:buChar char="§"/>
            </a:pPr>
            <a:r>
              <a:rPr lang="en-GB" dirty="0"/>
              <a:t>Do you have parking areas for pick up and drop offs?</a:t>
            </a:r>
          </a:p>
          <a:p>
            <a:r>
              <a:rPr lang="en-GB" sz="1600" dirty="0"/>
              <a:t>We have a disabled parking space.</a:t>
            </a:r>
          </a:p>
          <a:p>
            <a:endParaRPr lang="en-GB" sz="1600" dirty="0"/>
          </a:p>
          <a:p>
            <a:pPr marL="285750" indent="-285750">
              <a:buFont typeface="Wingdings" panose="05000000000000000000" pitchFamily="2" charset="2"/>
              <a:buChar char="§"/>
            </a:pPr>
            <a:r>
              <a:rPr lang="en-GB" dirty="0"/>
              <a:t>Where can I find the school’s Accessibility Plan? </a:t>
            </a:r>
          </a:p>
          <a:p>
            <a:r>
              <a:rPr lang="en-GB" dirty="0"/>
              <a:t>The school’s Accessibility Plan can be found on the school website under Parents/Policies/Accessibility and Equality Plan or by clicking on this </a:t>
            </a:r>
            <a:r>
              <a:rPr lang="en-GB" dirty="0">
                <a:hlinkClick r:id="rId3" action="ppaction://hlinkfile"/>
              </a:rPr>
              <a:t>link here</a:t>
            </a:r>
            <a:r>
              <a:rPr lang="en-GB" dirty="0"/>
              <a:t>.</a:t>
            </a:r>
          </a:p>
          <a:p>
            <a:endParaRPr lang="en-GB" dirty="0"/>
          </a:p>
          <a:p>
            <a:pPr marL="285750" indent="-285750">
              <a:buFont typeface="Wingdings" panose="05000000000000000000" pitchFamily="2" charset="2"/>
              <a:buChar char="§"/>
            </a:pPr>
            <a:r>
              <a:rPr lang="en-GB" dirty="0"/>
              <a:t>How are </a:t>
            </a:r>
            <a:r>
              <a:rPr lang="en-GB" dirty="0" smtClean="0"/>
              <a:t>SEND pupils or pupils </a:t>
            </a:r>
            <a:r>
              <a:rPr lang="en-GB" dirty="0"/>
              <a:t>with disabilities supported to access those facilities available to all students?</a:t>
            </a:r>
          </a:p>
          <a:p>
            <a:r>
              <a:rPr lang="en-GB" sz="1600" dirty="0"/>
              <a:t>School makes reasonable adjustments to ensure that children with SEND or disabilities are able to access all the facilities.</a:t>
            </a:r>
          </a:p>
          <a:p>
            <a:endParaRPr lang="en-GB" sz="1600" b="1" dirty="0"/>
          </a:p>
          <a:p>
            <a:pPr marL="285750" indent="-285750">
              <a:buFont typeface="Wingdings" panose="05000000000000000000" pitchFamily="2" charset="2"/>
              <a:buChar char="§"/>
            </a:pPr>
            <a:r>
              <a:rPr lang="en-GB" dirty="0"/>
              <a:t>Have there been improvements in the auditory and visual environment?</a:t>
            </a:r>
          </a:p>
          <a:p>
            <a:r>
              <a:rPr lang="en-GB" sz="1600" dirty="0" smtClean="0"/>
              <a:t>The school is currently undergoing a review of environmental stimulus.</a:t>
            </a:r>
            <a:endParaRPr lang="en-GB" sz="1600" dirty="0"/>
          </a:p>
          <a:p>
            <a:endParaRPr lang="en-GB" dirty="0"/>
          </a:p>
        </p:txBody>
      </p:sp>
      <p:sp>
        <p:nvSpPr>
          <p:cNvPr id="9" name="TextBox 8"/>
          <p:cNvSpPr txBox="1"/>
          <p:nvPr/>
        </p:nvSpPr>
        <p:spPr>
          <a:xfrm>
            <a:off x="5197854" y="242304"/>
            <a:ext cx="8119433" cy="369332"/>
          </a:xfrm>
          <a:prstGeom prst="rect">
            <a:avLst/>
          </a:prstGeom>
          <a:noFill/>
        </p:spPr>
        <p:txBody>
          <a:bodyPr wrap="square" rtlCol="0">
            <a:spAutoFit/>
          </a:bodyPr>
          <a:lstStyle/>
          <a:p>
            <a:r>
              <a:rPr lang="en-GB" dirty="0"/>
              <a:t>left click for the next page or </a:t>
            </a:r>
            <a:r>
              <a:rPr lang="en-GB" dirty="0">
                <a:hlinkClick r:id="rId4" action="ppaction://hlinksldjump"/>
              </a:rPr>
              <a:t>click on here to return to table of contents</a:t>
            </a:r>
            <a:endParaRPr lang="en-GB" dirty="0"/>
          </a:p>
        </p:txBody>
      </p:sp>
    </p:spTree>
    <p:extLst>
      <p:ext uri="{BB962C8B-B14F-4D97-AF65-F5344CB8AC3E}">
        <p14:creationId xmlns:p14="http://schemas.microsoft.com/office/powerpoint/2010/main" val="11687622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32814" y="342519"/>
            <a:ext cx="2804403" cy="658425"/>
          </a:xfrm>
          <a:prstGeom prst="rect">
            <a:avLst/>
          </a:prstGeom>
        </p:spPr>
      </p:pic>
      <p:sp>
        <p:nvSpPr>
          <p:cNvPr id="3" name="TextBox 2"/>
          <p:cNvSpPr txBox="1"/>
          <p:nvPr/>
        </p:nvSpPr>
        <p:spPr>
          <a:xfrm>
            <a:off x="187796" y="1671259"/>
            <a:ext cx="11099409" cy="4124206"/>
          </a:xfrm>
          <a:prstGeom prst="rect">
            <a:avLst/>
          </a:prstGeom>
          <a:noFill/>
        </p:spPr>
        <p:txBody>
          <a:bodyPr wrap="square" rtlCol="0">
            <a:spAutoFit/>
          </a:bodyPr>
          <a:lstStyle/>
          <a:p>
            <a:pPr marL="285750" indent="-285750">
              <a:buFont typeface="Wingdings" panose="05000000000000000000" pitchFamily="2" charset="2"/>
              <a:buChar char="§"/>
            </a:pPr>
            <a:r>
              <a:rPr lang="en-GB" dirty="0"/>
              <a:t>How do you communicate with those whose first language is not English (including parents/carers)?</a:t>
            </a:r>
          </a:p>
          <a:p>
            <a:endParaRPr lang="en-GB" sz="1600" dirty="0"/>
          </a:p>
          <a:p>
            <a:r>
              <a:rPr lang="en-GB" sz="1600" dirty="0"/>
              <a:t>We have a number of bilingual staff in the school who are able to provide translation for our parents/carers.  If there is a language spoken that we don’t have any support in school for, we make use of Google </a:t>
            </a:r>
            <a:r>
              <a:rPr lang="en-GB" sz="1600" dirty="0" smtClean="0"/>
              <a:t>Translate.   The whole school online communication tool, Dojo, has a translation facility. We </a:t>
            </a:r>
            <a:r>
              <a:rPr lang="en-GB" sz="1600" dirty="0"/>
              <a:t>have a number of interventions for EAL children including “</a:t>
            </a:r>
            <a:r>
              <a:rPr lang="en-GB" sz="1600" dirty="0" smtClean="0"/>
              <a:t>Racing to </a:t>
            </a:r>
            <a:r>
              <a:rPr lang="en-GB" sz="1600" dirty="0"/>
              <a:t>English”, EAL Language Builder, Word Aware, Flash Academy and </a:t>
            </a:r>
            <a:r>
              <a:rPr lang="en-GB" sz="1600" dirty="0">
                <a:solidFill>
                  <a:srgbClr val="FF0000"/>
                </a:solidFill>
              </a:rPr>
              <a:t>Switch On</a:t>
            </a:r>
            <a:r>
              <a:rPr lang="en-GB" sz="1600" dirty="0"/>
              <a:t>. Children’s progress in acquiring English is tracked using the Bell Foundation Assessment Framework.</a:t>
            </a:r>
          </a:p>
          <a:p>
            <a:endParaRPr lang="en-GB" sz="1600" dirty="0"/>
          </a:p>
          <a:p>
            <a:endParaRPr lang="en-GB" sz="1600" dirty="0"/>
          </a:p>
          <a:p>
            <a:endParaRPr lang="en-GB" sz="1600" dirty="0"/>
          </a:p>
          <a:p>
            <a:pPr marL="285750" indent="-285750">
              <a:buFont typeface="Arial" panose="020B0604020202020204" pitchFamily="34" charset="0"/>
              <a:buChar char="•"/>
            </a:pPr>
            <a:r>
              <a:rPr lang="en-GB" dirty="0"/>
              <a:t>Is any specialist IT software or equipment available and used within the setting?</a:t>
            </a:r>
          </a:p>
          <a:p>
            <a:endParaRPr lang="en-GB" sz="1600" dirty="0"/>
          </a:p>
          <a:p>
            <a:r>
              <a:rPr lang="en-GB" sz="1600" dirty="0"/>
              <a:t>We adapt the learning environment and use equipment </a:t>
            </a:r>
            <a:r>
              <a:rPr lang="en-GB" sz="1600" dirty="0" smtClean="0"/>
              <a:t>as advised </a:t>
            </a:r>
            <a:r>
              <a:rPr lang="en-GB" sz="1600" dirty="0"/>
              <a:t>if this is required for specific children.</a:t>
            </a:r>
          </a:p>
          <a:p>
            <a:endParaRPr lang="en-GB" sz="1600" dirty="0"/>
          </a:p>
          <a:p>
            <a:endParaRPr lang="en-GB" sz="1600" dirty="0"/>
          </a:p>
          <a:p>
            <a:endParaRPr lang="en-GB" dirty="0"/>
          </a:p>
        </p:txBody>
      </p:sp>
      <p:sp>
        <p:nvSpPr>
          <p:cNvPr id="5" name="TextBox 4"/>
          <p:cNvSpPr txBox="1"/>
          <p:nvPr/>
        </p:nvSpPr>
        <p:spPr>
          <a:xfrm>
            <a:off x="4599542" y="5884945"/>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Tree>
    <p:extLst>
      <p:ext uri="{BB962C8B-B14F-4D97-AF65-F5344CB8AC3E}">
        <p14:creationId xmlns:p14="http://schemas.microsoft.com/office/powerpoint/2010/main" val="218124426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328452"/>
            <a:ext cx="2804403" cy="658425"/>
          </a:xfrm>
          <a:prstGeom prst="rect">
            <a:avLst/>
          </a:prstGeom>
        </p:spPr>
      </p:pic>
      <p:sp>
        <p:nvSpPr>
          <p:cNvPr id="4" name="Title 5"/>
          <p:cNvSpPr txBox="1">
            <a:spLocks/>
          </p:cNvSpPr>
          <p:nvPr/>
        </p:nvSpPr>
        <p:spPr>
          <a:xfrm>
            <a:off x="3225356" y="286603"/>
            <a:ext cx="5327801"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dirty="0"/>
              <a:t>6. Transition</a:t>
            </a:r>
          </a:p>
        </p:txBody>
      </p:sp>
      <p:sp>
        <p:nvSpPr>
          <p:cNvPr id="7" name="Rectangular Callout 6"/>
          <p:cNvSpPr/>
          <p:nvPr/>
        </p:nvSpPr>
        <p:spPr>
          <a:xfrm>
            <a:off x="9087729" y="286603"/>
            <a:ext cx="2954216" cy="1450757"/>
          </a:xfrm>
          <a:prstGeom prst="wedgeRectCallout">
            <a:avLst>
              <a:gd name="adj1" fmla="val 1072"/>
              <a:gd name="adj2" fmla="val 8286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How will the school prepare and support my child to transfer to their next education setting?</a:t>
            </a:r>
          </a:p>
        </p:txBody>
      </p:sp>
      <p:sp>
        <p:nvSpPr>
          <p:cNvPr id="8" name="TextBox 7"/>
          <p:cNvSpPr txBox="1"/>
          <p:nvPr/>
        </p:nvSpPr>
        <p:spPr>
          <a:xfrm>
            <a:off x="206504" y="1332074"/>
            <a:ext cx="11099409" cy="4739759"/>
          </a:xfrm>
          <a:prstGeom prst="rect">
            <a:avLst/>
          </a:prstGeom>
          <a:noFill/>
        </p:spPr>
        <p:txBody>
          <a:bodyPr wrap="square" rtlCol="0">
            <a:spAutoFit/>
          </a:bodyPr>
          <a:lstStyle/>
          <a:p>
            <a:pPr marL="285750" indent="-285750">
              <a:buFont typeface="Arial" panose="020B0604020202020204" pitchFamily="34" charset="0"/>
              <a:buChar char="•"/>
            </a:pPr>
            <a:r>
              <a:rPr lang="en-GB" dirty="0"/>
              <a:t>How can parents/carers arrange a visit to </a:t>
            </a:r>
            <a:r>
              <a:rPr lang="en-GB" dirty="0" smtClean="0"/>
              <a:t>Etruscan Primary School? </a:t>
            </a:r>
            <a:r>
              <a:rPr lang="en-GB" dirty="0"/>
              <a:t>What is involved</a:t>
            </a:r>
            <a:r>
              <a:rPr lang="en-GB" dirty="0" smtClean="0"/>
              <a:t>?</a:t>
            </a:r>
          </a:p>
          <a:p>
            <a:pPr marL="285750" indent="-285750">
              <a:buFont typeface="Arial" panose="020B0604020202020204" pitchFamily="34" charset="0"/>
              <a:buChar char="•"/>
            </a:pPr>
            <a:endParaRPr lang="en-GB" dirty="0"/>
          </a:p>
          <a:p>
            <a:r>
              <a:rPr lang="en-GB" sz="1400" dirty="0" smtClean="0"/>
              <a:t>We warmly welcome visits </a:t>
            </a:r>
            <a:r>
              <a:rPr lang="en-GB" sz="1400" dirty="0"/>
              <a:t>to our </a:t>
            </a:r>
            <a:r>
              <a:rPr lang="en-GB" sz="1400" dirty="0" smtClean="0"/>
              <a:t>school.  Please contact </a:t>
            </a:r>
            <a:r>
              <a:rPr lang="en-GB" sz="1400" dirty="0"/>
              <a:t>the school office on 01782 </a:t>
            </a:r>
            <a:r>
              <a:rPr lang="en-GB" sz="1400" dirty="0" smtClean="0"/>
              <a:t>235711, or call into our school office.</a:t>
            </a:r>
            <a:endParaRPr lang="en-GB" sz="1400" dirty="0"/>
          </a:p>
          <a:p>
            <a:endParaRPr lang="en-GB" sz="1600" dirty="0"/>
          </a:p>
          <a:p>
            <a:pPr marL="285750" indent="-285750">
              <a:buFont typeface="Arial" panose="020B0604020202020204" pitchFamily="34" charset="0"/>
              <a:buChar char="•"/>
            </a:pPr>
            <a:r>
              <a:rPr lang="en-GB" dirty="0"/>
              <a:t>How will you prepare and support my child or young person to join </a:t>
            </a:r>
            <a:r>
              <a:rPr lang="en-GB" dirty="0" smtClean="0"/>
              <a:t>Etruscan Primary School and </a:t>
            </a:r>
            <a:r>
              <a:rPr lang="en-GB" dirty="0"/>
              <a:t>how will you support them to move on to the next stage</a:t>
            </a:r>
            <a:r>
              <a:rPr lang="en-GB" dirty="0" smtClean="0"/>
              <a:t>?</a:t>
            </a:r>
          </a:p>
          <a:p>
            <a:endParaRPr lang="en-GB" dirty="0"/>
          </a:p>
          <a:p>
            <a:r>
              <a:rPr lang="en-GB" sz="1400" dirty="0"/>
              <a:t>If your child is joining our school, they will be given a tour to allow them to become familiar with the building, routines and systems.  They will have the chance to meet the staff they will be working with on a daily basis and will be encouraged to ask any questions they may have.  They will be asked about their likes and interests so that we can try to make them feel at home as soon as possible</a:t>
            </a:r>
            <a:r>
              <a:rPr lang="en-GB" sz="1400" dirty="0" smtClean="0"/>
              <a:t>.  If your child is transferring from another setting we will make contact with them, which may include a transitional visit to observe them.</a:t>
            </a:r>
            <a:endParaRPr lang="en-GB" sz="1400" dirty="0"/>
          </a:p>
          <a:p>
            <a:endParaRPr lang="en-GB" sz="1400" dirty="0"/>
          </a:p>
          <a:p>
            <a:r>
              <a:rPr lang="en-GB" sz="1400" dirty="0"/>
              <a:t>When your child moves up to their next class, they will have </a:t>
            </a:r>
            <a:r>
              <a:rPr lang="en-GB" sz="1400" dirty="0" smtClean="0"/>
              <a:t>transition days </a:t>
            </a:r>
            <a:r>
              <a:rPr lang="en-GB" sz="1400" dirty="0"/>
              <a:t>during the summer term to get a taster of what the next year will be like.  This aims to alleviate any concerns and give the teachers the chance to meet and get to know the children prior to September.  All </a:t>
            </a:r>
            <a:r>
              <a:rPr lang="en-GB" sz="1400" dirty="0" smtClean="0"/>
              <a:t>information about your child is passed </a:t>
            </a:r>
            <a:r>
              <a:rPr lang="en-GB" sz="1400" dirty="0"/>
              <a:t>up to the next </a:t>
            </a:r>
            <a:r>
              <a:rPr lang="en-GB" sz="1400" dirty="0" smtClean="0"/>
              <a:t>teacher </a:t>
            </a:r>
            <a:r>
              <a:rPr lang="en-GB" sz="1400" dirty="0"/>
              <a:t>and any information about additional needs are shared so that your child is fully included from day one.</a:t>
            </a:r>
          </a:p>
          <a:p>
            <a:endParaRPr lang="en-GB" sz="1400" dirty="0"/>
          </a:p>
          <a:p>
            <a:r>
              <a:rPr lang="en-GB" sz="1400" dirty="0"/>
              <a:t>When it is time for your child to move to </a:t>
            </a:r>
            <a:r>
              <a:rPr lang="en-GB" sz="1400" dirty="0" smtClean="0"/>
              <a:t>secondary </a:t>
            </a:r>
            <a:r>
              <a:rPr lang="en-GB" sz="1400" dirty="0"/>
              <a:t>school, there will be transition days for all children in Year </a:t>
            </a:r>
            <a:r>
              <a:rPr lang="en-GB" sz="1400" dirty="0" smtClean="0"/>
              <a:t>6.  Additional visits are available to children who need them to ensure that their transition is as smooth as possible. Some children may move schools at other times – we will ensure a smooth transition by collaborating with their new school.  All </a:t>
            </a:r>
            <a:r>
              <a:rPr lang="en-GB" sz="1400" dirty="0"/>
              <a:t>records and information about your child are passed to the next school and conversations are held between our school </a:t>
            </a:r>
            <a:r>
              <a:rPr lang="en-GB" sz="1400" dirty="0" err="1"/>
              <a:t>SENCo</a:t>
            </a:r>
            <a:r>
              <a:rPr lang="en-GB" sz="1400" dirty="0"/>
              <a:t> and the high </a:t>
            </a:r>
            <a:r>
              <a:rPr lang="en-GB" sz="1400" dirty="0" smtClean="0"/>
              <a:t>school </a:t>
            </a:r>
            <a:r>
              <a:rPr lang="en-GB" sz="1400" dirty="0" err="1" smtClean="0"/>
              <a:t>SENCo</a:t>
            </a:r>
            <a:r>
              <a:rPr lang="en-GB" sz="1400" dirty="0" smtClean="0"/>
              <a:t>.</a:t>
            </a:r>
            <a:endParaRPr lang="en-GB" sz="1600" dirty="0"/>
          </a:p>
        </p:txBody>
      </p:sp>
      <p:sp>
        <p:nvSpPr>
          <p:cNvPr id="9" name="TextBox 8"/>
          <p:cNvSpPr txBox="1"/>
          <p:nvPr/>
        </p:nvSpPr>
        <p:spPr>
          <a:xfrm>
            <a:off x="4655986" y="6354008"/>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Tree>
    <p:extLst>
      <p:ext uri="{BB962C8B-B14F-4D97-AF65-F5344CB8AC3E}">
        <p14:creationId xmlns:p14="http://schemas.microsoft.com/office/powerpoint/2010/main" val="299067824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328452"/>
            <a:ext cx="2804403" cy="658425"/>
          </a:xfrm>
          <a:prstGeom prst="rect">
            <a:avLst/>
          </a:prstGeom>
        </p:spPr>
      </p:pic>
      <p:sp>
        <p:nvSpPr>
          <p:cNvPr id="4" name="Title 5"/>
          <p:cNvSpPr txBox="1">
            <a:spLocks/>
          </p:cNvSpPr>
          <p:nvPr/>
        </p:nvSpPr>
        <p:spPr>
          <a:xfrm>
            <a:off x="3225356" y="286603"/>
            <a:ext cx="5327801"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dirty="0"/>
              <a:t>7. School Context</a:t>
            </a:r>
          </a:p>
        </p:txBody>
      </p:sp>
      <p:sp>
        <p:nvSpPr>
          <p:cNvPr id="9" name="TextBox 8"/>
          <p:cNvSpPr txBox="1"/>
          <p:nvPr/>
        </p:nvSpPr>
        <p:spPr>
          <a:xfrm>
            <a:off x="4655986" y="6354008"/>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1074518292"/>
              </p:ext>
            </p:extLst>
          </p:nvPr>
        </p:nvGraphicFramePr>
        <p:xfrm>
          <a:off x="1187532" y="2137557"/>
          <a:ext cx="8835242" cy="2945079"/>
        </p:xfrm>
        <a:graphic>
          <a:graphicData uri="http://schemas.openxmlformats.org/drawingml/2006/table">
            <a:tbl>
              <a:tblPr firstRow="1" firstCol="1" bandRow="1">
                <a:tableStyleId>{5C22544A-7EE6-4342-B048-85BDC9FD1C3A}</a:tableStyleId>
              </a:tblPr>
              <a:tblGrid>
                <a:gridCol w="5120562">
                  <a:extLst>
                    <a:ext uri="{9D8B030D-6E8A-4147-A177-3AD203B41FA5}">
                      <a16:colId xmlns:a16="http://schemas.microsoft.com/office/drawing/2014/main" val="20000"/>
                    </a:ext>
                  </a:extLst>
                </a:gridCol>
                <a:gridCol w="1857340">
                  <a:extLst>
                    <a:ext uri="{9D8B030D-6E8A-4147-A177-3AD203B41FA5}">
                      <a16:colId xmlns:a16="http://schemas.microsoft.com/office/drawing/2014/main" val="20001"/>
                    </a:ext>
                  </a:extLst>
                </a:gridCol>
                <a:gridCol w="1857340">
                  <a:extLst>
                    <a:ext uri="{9D8B030D-6E8A-4147-A177-3AD203B41FA5}">
                      <a16:colId xmlns:a16="http://schemas.microsoft.com/office/drawing/2014/main" val="20002"/>
                    </a:ext>
                  </a:extLst>
                </a:gridCol>
              </a:tblGrid>
              <a:tr h="1489341">
                <a:tc>
                  <a:txBody>
                    <a:bodyPr/>
                    <a:lstStyle/>
                    <a:p>
                      <a:pPr algn="ctr">
                        <a:lnSpc>
                          <a:spcPct val="107000"/>
                        </a:lnSpc>
                        <a:spcAft>
                          <a:spcPts val="0"/>
                        </a:spcAft>
                      </a:pPr>
                      <a:r>
                        <a:rPr lang="en-GB" sz="1200" dirty="0">
                          <a:effectLst/>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07000"/>
                        </a:lnSpc>
                        <a:spcAft>
                          <a:spcPts val="0"/>
                        </a:spcAft>
                      </a:pPr>
                      <a:r>
                        <a:rPr lang="en-GB" sz="2400" dirty="0">
                          <a:effectLst/>
                          <a:latin typeface="Arial" panose="020B0604020202020204" pitchFamily="34" charset="0"/>
                          <a:cs typeface="Arial" panose="020B0604020202020204" pitchFamily="34" charset="0"/>
                        </a:rPr>
                        <a:t>Etruscan Primary</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2400" dirty="0">
                          <a:effectLst/>
                          <a:latin typeface="Arial" panose="020B0604020202020204" pitchFamily="34" charset="0"/>
                          <a:cs typeface="Arial" panose="020B0604020202020204" pitchFamily="34" charset="0"/>
                        </a:rPr>
                        <a:t>National</a:t>
                      </a:r>
                      <a:endParaRPr lang="en-GB" sz="24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0000"/>
                  </a:ext>
                </a:extLst>
              </a:tr>
              <a:tr h="727869">
                <a:tc>
                  <a:txBody>
                    <a:bodyPr/>
                    <a:lstStyle/>
                    <a:p>
                      <a:pPr>
                        <a:lnSpc>
                          <a:spcPct val="107000"/>
                        </a:lnSpc>
                        <a:spcAft>
                          <a:spcPts val="0"/>
                        </a:spcAft>
                      </a:pPr>
                      <a:r>
                        <a:rPr lang="en-GB" sz="2000" dirty="0">
                          <a:effectLst/>
                          <a:latin typeface="Arial" panose="020B0604020202020204" pitchFamily="34" charset="0"/>
                          <a:cs typeface="Arial" panose="020B0604020202020204" pitchFamily="34" charset="0"/>
                        </a:rPr>
                        <a:t>% of pupils with SEN support</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800" dirty="0" smtClean="0">
                          <a:effectLst/>
                          <a:latin typeface="Arial" panose="020B0604020202020204" pitchFamily="34" charset="0"/>
                          <a:ea typeface="Calibri" panose="020F0502020204030204" pitchFamily="34" charset="0"/>
                          <a:cs typeface="Arial" panose="020B0604020202020204" pitchFamily="34" charset="0"/>
                        </a:rPr>
                        <a:t>8.5%</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GB" sz="1800" dirty="0" smtClean="0">
                          <a:effectLst/>
                          <a:latin typeface="Arial" panose="020B0604020202020204" pitchFamily="34" charset="0"/>
                          <a:ea typeface="Calibri" panose="020F0502020204030204" pitchFamily="34" charset="0"/>
                          <a:cs typeface="Arial" panose="020B0604020202020204" pitchFamily="34" charset="0"/>
                        </a:rPr>
                        <a:t>13.6%</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1"/>
                  </a:ext>
                </a:extLst>
              </a:tr>
              <a:tr h="727869">
                <a:tc>
                  <a:txBody>
                    <a:bodyPr/>
                    <a:lstStyle/>
                    <a:p>
                      <a:pPr>
                        <a:lnSpc>
                          <a:spcPct val="107000"/>
                        </a:lnSpc>
                        <a:spcAft>
                          <a:spcPts val="0"/>
                        </a:spcAft>
                      </a:pPr>
                      <a:r>
                        <a:rPr lang="en-GB" sz="2000" dirty="0">
                          <a:effectLst/>
                          <a:latin typeface="Arial" panose="020B0604020202020204" pitchFamily="34" charset="0"/>
                          <a:cs typeface="Arial" panose="020B0604020202020204" pitchFamily="34" charset="0"/>
                        </a:rPr>
                        <a:t>% of pupils with EHCP/Statement</a:t>
                      </a:r>
                      <a:endParaRPr lang="en-GB" sz="20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tc>
                <a:tc>
                  <a:txBody>
                    <a:bodyPr/>
                    <a:lstStyle/>
                    <a:p>
                      <a:pPr algn="ctr">
                        <a:lnSpc>
                          <a:spcPct val="107000"/>
                        </a:lnSpc>
                        <a:spcAft>
                          <a:spcPts val="0"/>
                        </a:spcAft>
                      </a:pPr>
                      <a:r>
                        <a:rPr lang="en-GB" sz="1800" dirty="0" smtClean="0">
                          <a:effectLst/>
                          <a:latin typeface="Arial" panose="020B0604020202020204" pitchFamily="34" charset="0"/>
                          <a:ea typeface="Calibri" panose="020F0502020204030204" pitchFamily="34" charset="0"/>
                          <a:cs typeface="Arial" panose="020B0604020202020204" pitchFamily="34" charset="0"/>
                        </a:rPr>
                        <a:t>2.6%</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tc>
                  <a:txBody>
                    <a:bodyPr/>
                    <a:lstStyle/>
                    <a:p>
                      <a:pPr algn="ctr">
                        <a:lnSpc>
                          <a:spcPct val="107000"/>
                        </a:lnSpc>
                        <a:spcAft>
                          <a:spcPts val="0"/>
                        </a:spcAft>
                      </a:pPr>
                      <a:r>
                        <a:rPr lang="en-GB" sz="1800" dirty="0" smtClean="0">
                          <a:effectLst/>
                          <a:latin typeface="Arial" panose="020B0604020202020204" pitchFamily="34" charset="0"/>
                          <a:ea typeface="Calibri" panose="020F0502020204030204" pitchFamily="34" charset="0"/>
                          <a:cs typeface="Arial" panose="020B0604020202020204" pitchFamily="34" charset="0"/>
                        </a:rPr>
                        <a:t>4.8%</a:t>
                      </a:r>
                      <a:endParaRPr lang="en-GB" sz="1800" dirty="0">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234510483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328452"/>
            <a:ext cx="2804403" cy="658425"/>
          </a:xfrm>
          <a:prstGeom prst="rect">
            <a:avLst/>
          </a:prstGeom>
        </p:spPr>
      </p:pic>
      <p:sp>
        <p:nvSpPr>
          <p:cNvPr id="4" name="Title 5"/>
          <p:cNvSpPr txBox="1">
            <a:spLocks/>
          </p:cNvSpPr>
          <p:nvPr/>
        </p:nvSpPr>
        <p:spPr>
          <a:xfrm>
            <a:off x="3225356" y="286603"/>
            <a:ext cx="5327801"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dirty="0"/>
              <a:t>8. Additional Information</a:t>
            </a:r>
          </a:p>
        </p:txBody>
      </p:sp>
      <p:sp>
        <p:nvSpPr>
          <p:cNvPr id="6" name="TextBox 5"/>
          <p:cNvSpPr txBox="1"/>
          <p:nvPr/>
        </p:nvSpPr>
        <p:spPr>
          <a:xfrm>
            <a:off x="154746" y="1737360"/>
            <a:ext cx="11099409" cy="4154984"/>
          </a:xfrm>
          <a:prstGeom prst="rect">
            <a:avLst/>
          </a:prstGeom>
          <a:noFill/>
        </p:spPr>
        <p:txBody>
          <a:bodyPr wrap="square" rtlCol="0">
            <a:spAutoFit/>
          </a:bodyPr>
          <a:lstStyle/>
          <a:p>
            <a:pPr marL="285750" indent="-285750">
              <a:buFont typeface="Arial" panose="020B0604020202020204" pitchFamily="34" charset="0"/>
              <a:buChar char="•"/>
            </a:pPr>
            <a:r>
              <a:rPr lang="en-GB" dirty="0"/>
              <a:t>What other support services are there who might help me and my family?</a:t>
            </a:r>
          </a:p>
          <a:p>
            <a:r>
              <a:rPr lang="en-GB" sz="1600" dirty="0"/>
              <a:t>The Parent Partnership Service is available to support families.  Contact details can be found on the Local Offer (link below)</a:t>
            </a:r>
          </a:p>
          <a:p>
            <a:endParaRPr lang="en-GB" sz="1600" dirty="0"/>
          </a:p>
          <a:p>
            <a:pPr marL="285750" indent="-285750">
              <a:buFont typeface="Arial" panose="020B0604020202020204" pitchFamily="34" charset="0"/>
              <a:buChar char="•"/>
            </a:pPr>
            <a:r>
              <a:rPr lang="en-GB" dirty="0"/>
              <a:t>When was the above information updated, and when will it be reviewed?</a:t>
            </a:r>
          </a:p>
          <a:p>
            <a:r>
              <a:rPr lang="en-GB" sz="1600" dirty="0"/>
              <a:t>The information in this report was updated in September </a:t>
            </a:r>
            <a:r>
              <a:rPr lang="en-GB" sz="1600" dirty="0" smtClean="0"/>
              <a:t>2024 </a:t>
            </a:r>
            <a:r>
              <a:rPr lang="en-GB" sz="1600" dirty="0"/>
              <a:t>will be reviewed annually.</a:t>
            </a:r>
          </a:p>
          <a:p>
            <a:endParaRPr lang="en-GB" sz="1600" dirty="0"/>
          </a:p>
          <a:p>
            <a:pPr marL="285750" indent="-285750">
              <a:buFont typeface="Arial" panose="020B0604020202020204" pitchFamily="34" charset="0"/>
              <a:buChar char="•"/>
            </a:pPr>
            <a:r>
              <a:rPr lang="en-GB" dirty="0"/>
              <a:t>What can I do if I am not happy with a decision or what is happening?</a:t>
            </a:r>
          </a:p>
          <a:p>
            <a:r>
              <a:rPr lang="en-GB" sz="1600" dirty="0"/>
              <a:t>If you are not happy about a decision or something that is happening in school, please ask to speak to your child’s class teacher initially.  If you require further assistance then please request to speak to the Inclusion Leader/</a:t>
            </a:r>
            <a:r>
              <a:rPr lang="en-GB" sz="1600" dirty="0" err="1"/>
              <a:t>SENCo</a:t>
            </a:r>
            <a:r>
              <a:rPr lang="en-GB" sz="1600" dirty="0"/>
              <a:t>.  If you are still not happy then you can speak to </a:t>
            </a:r>
            <a:r>
              <a:rPr lang="en-GB" sz="1600" dirty="0" smtClean="0"/>
              <a:t>the </a:t>
            </a:r>
            <a:r>
              <a:rPr lang="en-GB" sz="1600" dirty="0"/>
              <a:t>Headteacher or the school governors who will do their best to help you with your concerns.</a:t>
            </a:r>
          </a:p>
          <a:p>
            <a:endParaRPr lang="en-GB" sz="1600" dirty="0"/>
          </a:p>
          <a:p>
            <a:pPr marL="285750" indent="-285750">
              <a:buFont typeface="Arial" panose="020B0604020202020204" pitchFamily="34" charset="0"/>
              <a:buChar char="•"/>
            </a:pPr>
            <a:r>
              <a:rPr lang="en-GB" dirty="0"/>
              <a:t>Where can I find the Local Authority ‘Local Offer’?</a:t>
            </a:r>
          </a:p>
          <a:p>
            <a:r>
              <a:rPr lang="en-GB" sz="1600" dirty="0">
                <a:hlinkClick r:id="rId3"/>
              </a:rPr>
              <a:t>http://localoffer.stoke.gov.uk/kb5/stoke/directory/home.page</a:t>
            </a:r>
            <a:endParaRPr lang="en-GB" sz="1600" dirty="0"/>
          </a:p>
          <a:p>
            <a:endParaRPr lang="en-GB" sz="1600" dirty="0"/>
          </a:p>
          <a:p>
            <a:endParaRPr lang="en-GB" sz="1600" dirty="0"/>
          </a:p>
          <a:p>
            <a:endParaRPr lang="en-GB" sz="1600" dirty="0"/>
          </a:p>
        </p:txBody>
      </p:sp>
      <p:sp>
        <p:nvSpPr>
          <p:cNvPr id="10" name="TextBox 9"/>
          <p:cNvSpPr txBox="1"/>
          <p:nvPr/>
        </p:nvSpPr>
        <p:spPr>
          <a:xfrm>
            <a:off x="4599542" y="5884945"/>
            <a:ext cx="8119433" cy="369332"/>
          </a:xfrm>
          <a:prstGeom prst="rect">
            <a:avLst/>
          </a:prstGeom>
          <a:noFill/>
        </p:spPr>
        <p:txBody>
          <a:bodyPr wrap="square" rtlCol="0">
            <a:spAutoFit/>
          </a:bodyPr>
          <a:lstStyle/>
          <a:p>
            <a:r>
              <a:rPr lang="en-GB" dirty="0"/>
              <a:t>left click for the next page or </a:t>
            </a:r>
            <a:r>
              <a:rPr lang="en-GB" dirty="0">
                <a:hlinkClick r:id="rId4" action="ppaction://hlinksldjump"/>
              </a:rPr>
              <a:t>click on here to return to table of contents</a:t>
            </a:r>
            <a:endParaRPr lang="en-GB" dirty="0"/>
          </a:p>
        </p:txBody>
      </p:sp>
      <p:sp>
        <p:nvSpPr>
          <p:cNvPr id="7" name="TextBox 6"/>
          <p:cNvSpPr txBox="1"/>
          <p:nvPr/>
        </p:nvSpPr>
        <p:spPr>
          <a:xfrm>
            <a:off x="415218" y="5827089"/>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14511820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328452"/>
            <a:ext cx="2804403" cy="658425"/>
          </a:xfrm>
          <a:prstGeom prst="rect">
            <a:avLst/>
          </a:prstGeom>
        </p:spPr>
      </p:pic>
      <p:sp>
        <p:nvSpPr>
          <p:cNvPr id="4" name="Title 5"/>
          <p:cNvSpPr txBox="1">
            <a:spLocks/>
          </p:cNvSpPr>
          <p:nvPr/>
        </p:nvSpPr>
        <p:spPr>
          <a:xfrm>
            <a:off x="3225356" y="286603"/>
            <a:ext cx="7890663"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pPr algn="ctr"/>
            <a:r>
              <a:rPr lang="en-GB" sz="4000" dirty="0"/>
              <a:t>Current Services/Agencies/Specialists linked to Etruscan.</a:t>
            </a:r>
          </a:p>
        </p:txBody>
      </p:sp>
      <p:sp>
        <p:nvSpPr>
          <p:cNvPr id="6" name="TextBox 5"/>
          <p:cNvSpPr txBox="1"/>
          <p:nvPr/>
        </p:nvSpPr>
        <p:spPr>
          <a:xfrm>
            <a:off x="128620" y="1841253"/>
            <a:ext cx="11099409" cy="2800767"/>
          </a:xfrm>
          <a:prstGeom prst="rect">
            <a:avLst/>
          </a:prstGeom>
          <a:noFill/>
        </p:spPr>
        <p:txBody>
          <a:bodyPr wrap="square" rtlCol="0">
            <a:spAutoFit/>
          </a:bodyPr>
          <a:lstStyle/>
          <a:p>
            <a:endParaRPr lang="en-GB" sz="1600" dirty="0"/>
          </a:p>
          <a:p>
            <a:pPr marL="285750" indent="-285750">
              <a:buFont typeface="Arial" panose="020B0604020202020204" pitchFamily="34" charset="0"/>
              <a:buChar char="•"/>
            </a:pPr>
            <a:r>
              <a:rPr lang="en-GB" sz="1600" dirty="0"/>
              <a:t>School Health Visitor – Tel: 0300 303 3298</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School Nursing  Hub </a:t>
            </a:r>
            <a:r>
              <a:rPr lang="en-GB" sz="1600" dirty="0" smtClean="0"/>
              <a:t>0 </a:t>
            </a:r>
            <a:r>
              <a:rPr lang="en-GB" sz="1600" dirty="0" smtClean="0"/>
              <a:t>-19 </a:t>
            </a:r>
            <a:r>
              <a:rPr lang="en-GB" sz="1600" dirty="0"/>
              <a:t>Health and Wellbeing Service – Tel: 0300 4042993</a:t>
            </a:r>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US" sz="1600" dirty="0"/>
              <a:t>SENDIASS – Tel 01782 234701</a:t>
            </a:r>
            <a:endParaRPr lang="en-GB" sz="1600" dirty="0"/>
          </a:p>
          <a:p>
            <a:pPr marL="285750" indent="-285750">
              <a:buFont typeface="Arial" panose="020B0604020202020204" pitchFamily="34" charset="0"/>
              <a:buChar char="•"/>
            </a:pPr>
            <a:endParaRPr lang="en-GB" sz="1600" dirty="0"/>
          </a:p>
          <a:p>
            <a:pPr marL="285750" indent="-285750">
              <a:buFont typeface="Arial" panose="020B0604020202020204" pitchFamily="34" charset="0"/>
              <a:buChar char="•"/>
            </a:pPr>
            <a:r>
              <a:rPr lang="en-GB" sz="1600" dirty="0"/>
              <a:t>Speech Therapy – 01782 234484</a:t>
            </a:r>
          </a:p>
          <a:p>
            <a:endParaRPr lang="en-GB" sz="1600" dirty="0"/>
          </a:p>
          <a:p>
            <a:pPr marL="285750" indent="-285750">
              <a:buFont typeface="Arial" panose="020B0604020202020204" pitchFamily="34" charset="0"/>
              <a:buChar char="•"/>
            </a:pPr>
            <a:r>
              <a:rPr lang="en-GB" sz="1600" dirty="0"/>
              <a:t>Governor for SEND – </a:t>
            </a:r>
            <a:r>
              <a:rPr lang="en-GB" sz="1600" dirty="0" smtClean="0"/>
              <a:t>Julie Thompson</a:t>
            </a:r>
            <a:endParaRPr lang="en-GB" sz="1600" dirty="0"/>
          </a:p>
          <a:p>
            <a:endParaRPr lang="en-GB" sz="1600" dirty="0"/>
          </a:p>
        </p:txBody>
      </p:sp>
      <p:sp>
        <p:nvSpPr>
          <p:cNvPr id="7" name="TextBox 6"/>
          <p:cNvSpPr txBox="1"/>
          <p:nvPr/>
        </p:nvSpPr>
        <p:spPr>
          <a:xfrm>
            <a:off x="4599542" y="5884945"/>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8" name="TextBox 7"/>
          <p:cNvSpPr txBox="1"/>
          <p:nvPr/>
        </p:nvSpPr>
        <p:spPr>
          <a:xfrm>
            <a:off x="449086" y="5784279"/>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36415325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GB" dirty="0"/>
              <a:t>1. Identification</a:t>
            </a:r>
          </a:p>
        </p:txBody>
      </p:sp>
      <p:sp>
        <p:nvSpPr>
          <p:cNvPr id="7" name="Content Placeholder 6"/>
          <p:cNvSpPr>
            <a:spLocks noGrp="1"/>
          </p:cNvSpPr>
          <p:nvPr>
            <p:ph idx="1"/>
          </p:nvPr>
        </p:nvSpPr>
        <p:spPr/>
        <p:txBody>
          <a:bodyPr/>
          <a:lstStyle/>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819" y="422074"/>
            <a:ext cx="2803131" cy="657425"/>
          </a:xfrm>
          <a:prstGeom prst="rect">
            <a:avLst/>
          </a:prstGeom>
        </p:spPr>
      </p:pic>
      <p:sp>
        <p:nvSpPr>
          <p:cNvPr id="8" name="Oval Callout 7"/>
          <p:cNvSpPr/>
          <p:nvPr/>
        </p:nvSpPr>
        <p:spPr>
          <a:xfrm>
            <a:off x="1377107" y="2093205"/>
            <a:ext cx="7480453" cy="2798285"/>
          </a:xfrm>
          <a:prstGeom prst="wedgeEllipseCallout">
            <a:avLst>
              <a:gd name="adj1" fmla="val -53823"/>
              <a:gd name="adj2" fmla="val 5680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hlinkClick r:id="rId3" action="ppaction://hlinksldjump"/>
              </a:rPr>
              <a:t>How does Etruscan Primary School know if children need extra help and what should I do if I think my child may have special educational needs?</a:t>
            </a:r>
            <a:endParaRPr lang="en-GB" dirty="0">
              <a:solidFill>
                <a:schemeClr val="bg1"/>
              </a:solidFill>
            </a:endParaRPr>
          </a:p>
        </p:txBody>
      </p:sp>
      <p:sp>
        <p:nvSpPr>
          <p:cNvPr id="10" name="TextBox 9"/>
          <p:cNvSpPr txBox="1"/>
          <p:nvPr/>
        </p:nvSpPr>
        <p:spPr>
          <a:xfrm>
            <a:off x="4599542" y="5884945"/>
            <a:ext cx="8119433" cy="369332"/>
          </a:xfrm>
          <a:prstGeom prst="rect">
            <a:avLst/>
          </a:prstGeom>
          <a:noFill/>
        </p:spPr>
        <p:txBody>
          <a:bodyPr wrap="square" rtlCol="0">
            <a:spAutoFit/>
          </a:bodyPr>
          <a:lstStyle/>
          <a:p>
            <a:r>
              <a:rPr lang="en-GB" dirty="0"/>
              <a:t>left click for the next page or </a:t>
            </a:r>
            <a:r>
              <a:rPr lang="en-GB" dirty="0">
                <a:hlinkClick r:id="rId4" action="ppaction://hlinksldjump"/>
              </a:rPr>
              <a:t>click on here to return to table of contents</a:t>
            </a:r>
            <a:endParaRPr lang="en-GB" dirty="0"/>
          </a:p>
        </p:txBody>
      </p:sp>
      <p:sp>
        <p:nvSpPr>
          <p:cNvPr id="9" name="TextBox 8"/>
          <p:cNvSpPr txBox="1"/>
          <p:nvPr/>
        </p:nvSpPr>
        <p:spPr>
          <a:xfrm>
            <a:off x="10044336" y="178229"/>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1649106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133600" y="758825"/>
            <a:ext cx="10058400" cy="3565525"/>
          </a:xfrm>
        </p:spPr>
        <p:txBody>
          <a:bodyPr/>
          <a:lstStyle/>
          <a:p>
            <a:pPr algn="r"/>
            <a:r>
              <a:rPr lang="en-GB" dirty="0"/>
              <a:t/>
            </a:r>
            <a:br>
              <a:rPr lang="en-GB" dirty="0"/>
            </a:b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819" y="422074"/>
            <a:ext cx="2803131" cy="657425"/>
          </a:xfrm>
          <a:prstGeom prst="rect">
            <a:avLst/>
          </a:prstGeom>
        </p:spPr>
      </p:pic>
      <p:sp>
        <p:nvSpPr>
          <p:cNvPr id="6" name="TextBox 5"/>
          <p:cNvSpPr txBox="1"/>
          <p:nvPr/>
        </p:nvSpPr>
        <p:spPr>
          <a:xfrm>
            <a:off x="1286583" y="1079499"/>
            <a:ext cx="9959248" cy="5232202"/>
          </a:xfrm>
          <a:prstGeom prst="rect">
            <a:avLst/>
          </a:prstGeom>
          <a:noFill/>
        </p:spPr>
        <p:txBody>
          <a:bodyPr wrap="square" rtlCol="0">
            <a:spAutoFit/>
          </a:bodyPr>
          <a:lstStyle/>
          <a:p>
            <a:pPr marL="285750" indent="-285750">
              <a:buFont typeface="Wingdings" panose="05000000000000000000" pitchFamily="2" charset="2"/>
              <a:buChar char="§"/>
            </a:pPr>
            <a:r>
              <a:rPr lang="en-GB" dirty="0"/>
              <a:t>How do we identify children or young people with SEND?</a:t>
            </a:r>
          </a:p>
          <a:p>
            <a:pPr marL="285750" indent="-285750">
              <a:buFont typeface="Wingdings" panose="05000000000000000000" pitchFamily="2" charset="2"/>
              <a:buChar char="§"/>
            </a:pPr>
            <a:endParaRPr lang="en-GB" dirty="0"/>
          </a:p>
          <a:p>
            <a:pPr marL="285750" indent="-285750">
              <a:buFont typeface="Wingdings" panose="05000000000000000000" pitchFamily="2" charset="2"/>
              <a:buChar char="§"/>
            </a:pPr>
            <a:r>
              <a:rPr lang="en-GB" sz="1400" dirty="0"/>
              <a:t>Before a child enters our nursery setting, our staff carry out home visits to find out about the children who are due to start with us.  This includes discussing whether the child has already received any support for their needs.  We also have discussions with any day nurseries if your child has attended a previous setting and this provides details of any outside agency input</a:t>
            </a:r>
            <a:r>
              <a:rPr lang="en-GB" sz="1400" dirty="0" smtClean="0"/>
              <a:t>. If a child joins the school during the academic year and additional needs are identified during the admissions meeting, a home school link visit will be carried out. </a:t>
            </a:r>
            <a:endParaRPr lang="en-GB" sz="1400" dirty="0"/>
          </a:p>
          <a:p>
            <a:pPr marL="285750" indent="-285750">
              <a:buFont typeface="Wingdings" panose="05000000000000000000" pitchFamily="2" charset="2"/>
              <a:buChar char="§"/>
            </a:pPr>
            <a:endParaRPr lang="en-GB" sz="1400" dirty="0"/>
          </a:p>
          <a:p>
            <a:r>
              <a:rPr lang="en-GB" sz="1400" dirty="0"/>
              <a:t>If your child has a special need or disability we </a:t>
            </a:r>
            <a:r>
              <a:rPr lang="en-GB" sz="1400" dirty="0" smtClean="0"/>
              <a:t>will use </a:t>
            </a:r>
            <a:r>
              <a:rPr lang="en-GB" sz="1400" dirty="0"/>
              <a:t>the Assess, Plan, Do, Review graduated approach to supporting their needs – this will involve:</a:t>
            </a:r>
          </a:p>
          <a:p>
            <a:pPr marL="285750" indent="-285750">
              <a:buFont typeface="Arial" panose="020B0604020202020204" pitchFamily="34" charset="0"/>
              <a:buChar char="•"/>
            </a:pPr>
            <a:r>
              <a:rPr lang="en-GB" sz="1400" dirty="0"/>
              <a:t>Talking to you about your child’s difficulties in learning or disability so we can understand their needs.</a:t>
            </a:r>
          </a:p>
          <a:p>
            <a:pPr marL="285750" indent="-285750">
              <a:buFont typeface="Arial" panose="020B0604020202020204" pitchFamily="34" charset="0"/>
              <a:buChar char="•"/>
            </a:pPr>
            <a:r>
              <a:rPr lang="en-GB" sz="1400" dirty="0"/>
              <a:t>Making an assessment of your child’s learning so we know which skill they need to learn next.</a:t>
            </a:r>
          </a:p>
          <a:p>
            <a:pPr marL="285750" indent="-285750">
              <a:buFont typeface="Arial" panose="020B0604020202020204" pitchFamily="34" charset="0"/>
              <a:buChar char="•"/>
            </a:pPr>
            <a:r>
              <a:rPr lang="en-GB" sz="1400" dirty="0"/>
              <a:t>Asking the Special Educational Needs Coordinator to support and advise teachers to that your child can learn in the best way for him/her.</a:t>
            </a:r>
          </a:p>
          <a:p>
            <a:pPr marL="285750" indent="-285750">
              <a:buFont typeface="Arial" panose="020B0604020202020204" pitchFamily="34" charset="0"/>
              <a:buChar char="•"/>
            </a:pPr>
            <a:r>
              <a:rPr lang="en-GB" sz="1400" dirty="0"/>
              <a:t>Having a range of programmes to help children who need extra support in an area of their learning and/or development.</a:t>
            </a:r>
          </a:p>
          <a:p>
            <a:pPr marL="285750" indent="-285750">
              <a:buFont typeface="Arial" panose="020B0604020202020204" pitchFamily="34" charset="0"/>
              <a:buChar char="•"/>
            </a:pPr>
            <a:r>
              <a:rPr lang="en-GB" sz="1400" dirty="0"/>
              <a:t>Checking on progress frequently and inviting you to a meeting to discuss that progress at least once a term as part of parent evening.</a:t>
            </a:r>
          </a:p>
          <a:p>
            <a:pPr marL="285750" indent="-285750">
              <a:buFont typeface="Arial" panose="020B0604020202020204" pitchFamily="34" charset="0"/>
              <a:buChar char="•"/>
            </a:pPr>
            <a:r>
              <a:rPr lang="en-GB" sz="1400" dirty="0"/>
              <a:t>Asking for advice from an educational psychologist, advisory teacher, speech and language therapist, other school in the MAT or health colleague if we are unsure how to help your child make progress</a:t>
            </a:r>
            <a:r>
              <a:rPr lang="en-GB" dirty="0"/>
              <a:t>.      </a:t>
            </a:r>
          </a:p>
          <a:p>
            <a:pPr marL="285750" indent="-285750">
              <a:buFont typeface="Arial" panose="020B0604020202020204" pitchFamily="34" charset="0"/>
              <a:buChar char="•"/>
            </a:pPr>
            <a:r>
              <a:rPr lang="en-GB" sz="1400" dirty="0"/>
              <a:t>Telling you how to get in touch with </a:t>
            </a:r>
            <a:r>
              <a:rPr lang="en-GB" sz="1400" dirty="0" smtClean="0"/>
              <a:t>0 -19 Hub who </a:t>
            </a:r>
            <a:r>
              <a:rPr lang="en-GB" sz="1400" dirty="0"/>
              <a:t>can offer advice and support.</a:t>
            </a:r>
          </a:p>
          <a:p>
            <a:pPr marL="285750" indent="-285750">
              <a:buFont typeface="Arial" panose="020B0604020202020204" pitchFamily="34" charset="0"/>
              <a:buChar char="•"/>
            </a:pPr>
            <a:r>
              <a:rPr lang="en-GB" sz="1400" dirty="0"/>
              <a:t>Informing you about how to make a complaint if you are not happy with what we are doing to support your child.</a:t>
            </a:r>
          </a:p>
          <a:p>
            <a:pPr marL="285750" indent="-285750">
              <a:buFont typeface="Arial" panose="020B0604020202020204" pitchFamily="34" charset="0"/>
              <a:buChar char="•"/>
            </a:pPr>
            <a:r>
              <a:rPr lang="en-GB" sz="1400" dirty="0"/>
              <a:t>Talking to you if we think we need to consider asking the local authority to carry out a coordinated assessment of your child’s needs because more advice/resources are needed to help your child to make progress.</a:t>
            </a:r>
          </a:p>
        </p:txBody>
      </p:sp>
      <p:sp>
        <p:nvSpPr>
          <p:cNvPr id="7" name="TextBox 6"/>
          <p:cNvSpPr txBox="1"/>
          <p:nvPr/>
        </p:nvSpPr>
        <p:spPr>
          <a:xfrm>
            <a:off x="5333320" y="221118"/>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8" name="TextBox 7"/>
          <p:cNvSpPr txBox="1"/>
          <p:nvPr/>
        </p:nvSpPr>
        <p:spPr>
          <a:xfrm>
            <a:off x="9972578" y="696182"/>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3609465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133600" y="758825"/>
            <a:ext cx="10058400" cy="3565525"/>
          </a:xfrm>
        </p:spPr>
        <p:txBody>
          <a:bodyPr/>
          <a:lstStyle/>
          <a:p>
            <a:pPr algn="r"/>
            <a:r>
              <a:rPr lang="en-GB" dirty="0"/>
              <a:t/>
            </a:r>
            <a:br>
              <a:rPr lang="en-GB" dirty="0"/>
            </a:b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819" y="422074"/>
            <a:ext cx="2803131" cy="657425"/>
          </a:xfrm>
          <a:prstGeom prst="rect">
            <a:avLst/>
          </a:prstGeom>
        </p:spPr>
      </p:pic>
      <p:sp>
        <p:nvSpPr>
          <p:cNvPr id="6" name="TextBox 5"/>
          <p:cNvSpPr txBox="1"/>
          <p:nvPr/>
        </p:nvSpPr>
        <p:spPr>
          <a:xfrm>
            <a:off x="562708" y="1266092"/>
            <a:ext cx="10930597" cy="3970318"/>
          </a:xfrm>
          <a:prstGeom prst="rect">
            <a:avLst/>
          </a:prstGeom>
          <a:noFill/>
        </p:spPr>
        <p:txBody>
          <a:bodyPr wrap="square" rtlCol="0">
            <a:spAutoFit/>
          </a:bodyPr>
          <a:lstStyle/>
          <a:p>
            <a:pPr marL="285750" indent="-285750">
              <a:buFont typeface="Arial" panose="020B0604020202020204" pitchFamily="34" charset="0"/>
              <a:buChar char="•"/>
            </a:pPr>
            <a:r>
              <a:rPr lang="en-GB" dirty="0"/>
              <a:t>What should I do if I think my child or young person needs extra help?</a:t>
            </a:r>
          </a:p>
          <a:p>
            <a:pPr marL="285750" indent="-285750">
              <a:buFont typeface="Arial" panose="020B0604020202020204" pitchFamily="34" charset="0"/>
              <a:buChar char="•"/>
            </a:pPr>
            <a:endParaRPr lang="en-GB" dirty="0"/>
          </a:p>
          <a:p>
            <a:r>
              <a:rPr lang="en-GB" dirty="0"/>
              <a:t>If you are worried about your child and think they may need extra help for any reason, please talk to your child’s class teacher.</a:t>
            </a:r>
          </a:p>
          <a:p>
            <a:endParaRPr lang="en-GB" dirty="0"/>
          </a:p>
          <a:p>
            <a:r>
              <a:rPr lang="en-GB" dirty="0"/>
              <a:t>The school Special Educational Needs Coordinator Mrs </a:t>
            </a:r>
            <a:r>
              <a:rPr lang="en-GB" dirty="0" smtClean="0"/>
              <a:t>Holmes </a:t>
            </a:r>
            <a:r>
              <a:rPr lang="en-GB" dirty="0"/>
              <a:t>is </a:t>
            </a:r>
            <a:r>
              <a:rPr lang="en-GB" dirty="0" smtClean="0"/>
              <a:t>contactable via the office email address. </a:t>
            </a:r>
            <a:r>
              <a:rPr lang="en-GB" dirty="0" smtClean="0">
                <a:hlinkClick r:id="rId3"/>
              </a:rPr>
              <a:t>office@etruscan.org.uk</a:t>
            </a:r>
            <a:r>
              <a:rPr lang="en-GB" dirty="0" smtClean="0"/>
              <a:t> </a:t>
            </a:r>
          </a:p>
          <a:p>
            <a:endParaRPr lang="en-GB" dirty="0"/>
          </a:p>
          <a:p>
            <a:pPr marL="285750" indent="-285750">
              <a:buFont typeface="Arial" panose="020B0604020202020204" pitchFamily="34" charset="0"/>
              <a:buChar char="•"/>
            </a:pPr>
            <a:r>
              <a:rPr lang="en-GB" dirty="0"/>
              <a:t>Where can I find the setting/school’s SEND policy and other related documents?</a:t>
            </a:r>
          </a:p>
          <a:p>
            <a:endParaRPr lang="en-GB" dirty="0"/>
          </a:p>
          <a:p>
            <a:r>
              <a:rPr lang="en-GB" dirty="0"/>
              <a:t>The school SEND policy and other relevant documents are on the school website.</a:t>
            </a:r>
          </a:p>
          <a:p>
            <a:r>
              <a:rPr lang="en-GB" dirty="0">
                <a:hlinkClick r:id="rId4"/>
              </a:rPr>
              <a:t>www.etruscan.stoke.sch.uk</a:t>
            </a:r>
            <a:endParaRPr lang="en-GB" dirty="0"/>
          </a:p>
          <a:p>
            <a:endParaRPr lang="en-GB" dirty="0"/>
          </a:p>
          <a:p>
            <a:endParaRPr lang="en-GB" dirty="0"/>
          </a:p>
        </p:txBody>
      </p:sp>
      <p:sp>
        <p:nvSpPr>
          <p:cNvPr id="7" name="TextBox 6"/>
          <p:cNvSpPr txBox="1"/>
          <p:nvPr/>
        </p:nvSpPr>
        <p:spPr>
          <a:xfrm>
            <a:off x="5130119" y="221118"/>
            <a:ext cx="8119433" cy="369332"/>
          </a:xfrm>
          <a:prstGeom prst="rect">
            <a:avLst/>
          </a:prstGeom>
          <a:noFill/>
        </p:spPr>
        <p:txBody>
          <a:bodyPr wrap="square" rtlCol="0">
            <a:spAutoFit/>
          </a:bodyPr>
          <a:lstStyle/>
          <a:p>
            <a:r>
              <a:rPr lang="en-GB" dirty="0"/>
              <a:t>left click for the next page or </a:t>
            </a:r>
            <a:r>
              <a:rPr lang="en-GB" dirty="0">
                <a:hlinkClick r:id="rId5" action="ppaction://hlinksldjump"/>
              </a:rPr>
              <a:t>click on here to return to table of contents</a:t>
            </a:r>
            <a:endParaRPr lang="en-GB" dirty="0"/>
          </a:p>
        </p:txBody>
      </p:sp>
      <p:sp>
        <p:nvSpPr>
          <p:cNvPr id="8" name="TextBox 7"/>
          <p:cNvSpPr txBox="1"/>
          <p:nvPr/>
        </p:nvSpPr>
        <p:spPr>
          <a:xfrm>
            <a:off x="9419422" y="5816906"/>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712453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lgn="ctr"/>
            <a:r>
              <a:rPr lang="en-GB" dirty="0"/>
              <a:t>2. Teaching, Learning and Support</a:t>
            </a:r>
          </a:p>
        </p:txBody>
      </p:sp>
      <p:sp>
        <p:nvSpPr>
          <p:cNvPr id="7" name="Content Placeholder 6"/>
          <p:cNvSpPr>
            <a:spLocks noGrp="1"/>
          </p:cNvSpPr>
          <p:nvPr>
            <p:ph idx="1"/>
          </p:nvPr>
        </p:nvSpPr>
        <p:spPr/>
        <p:txBody>
          <a:bodyPr/>
          <a:lstStyle/>
          <a:p>
            <a:pPr marL="0" indent="0">
              <a:buNone/>
            </a:pP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7819" y="422074"/>
            <a:ext cx="2803131" cy="657425"/>
          </a:xfrm>
          <a:prstGeom prst="rect">
            <a:avLst/>
          </a:prstGeom>
        </p:spPr>
      </p:pic>
      <p:sp>
        <p:nvSpPr>
          <p:cNvPr id="8" name="Oval Callout 7"/>
          <p:cNvSpPr/>
          <p:nvPr/>
        </p:nvSpPr>
        <p:spPr>
          <a:xfrm>
            <a:off x="1377107" y="2093205"/>
            <a:ext cx="7480453" cy="2798285"/>
          </a:xfrm>
          <a:prstGeom prst="wedgeEllipseCallout">
            <a:avLst>
              <a:gd name="adj1" fmla="val -53823"/>
              <a:gd name="adj2" fmla="val 56803"/>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3200" dirty="0">
                <a:solidFill>
                  <a:schemeClr val="bg1"/>
                </a:solidFill>
              </a:rPr>
              <a:t>How will you teach and support my child with special educational needs?</a:t>
            </a:r>
          </a:p>
        </p:txBody>
      </p:sp>
      <p:sp>
        <p:nvSpPr>
          <p:cNvPr id="11" name="TextBox 10"/>
          <p:cNvSpPr txBox="1"/>
          <p:nvPr/>
        </p:nvSpPr>
        <p:spPr>
          <a:xfrm>
            <a:off x="4599542" y="5884945"/>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9" name="TextBox 8"/>
          <p:cNvSpPr txBox="1"/>
          <p:nvPr/>
        </p:nvSpPr>
        <p:spPr>
          <a:xfrm>
            <a:off x="56186" y="5913121"/>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12665934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571964" y="511332"/>
            <a:ext cx="2804403" cy="658425"/>
          </a:xfrm>
          <a:prstGeom prst="rect">
            <a:avLst/>
          </a:prstGeom>
        </p:spPr>
      </p:pic>
      <p:sp>
        <p:nvSpPr>
          <p:cNvPr id="3" name="TextBox 2"/>
          <p:cNvSpPr txBox="1"/>
          <p:nvPr/>
        </p:nvSpPr>
        <p:spPr>
          <a:xfrm>
            <a:off x="773723" y="1294227"/>
            <a:ext cx="10832123" cy="4524315"/>
          </a:xfrm>
          <a:prstGeom prst="rect">
            <a:avLst/>
          </a:prstGeom>
          <a:noFill/>
        </p:spPr>
        <p:txBody>
          <a:bodyPr wrap="square" rtlCol="0">
            <a:spAutoFit/>
          </a:bodyPr>
          <a:lstStyle/>
          <a:p>
            <a:pPr marL="285750" indent="-285750">
              <a:buFont typeface="Arial" panose="020B0604020202020204" pitchFamily="34" charset="0"/>
              <a:buChar char="•"/>
            </a:pPr>
            <a:r>
              <a:rPr lang="en-GB" b="1" dirty="0"/>
              <a:t>How will you support children and young people with SEND with or without an (EHC) Education Health Care Plan?</a:t>
            </a:r>
          </a:p>
          <a:p>
            <a:pPr marL="285750" indent="-285750">
              <a:buFont typeface="Arial" panose="020B0604020202020204" pitchFamily="34" charset="0"/>
              <a:buChar char="•"/>
            </a:pPr>
            <a:endParaRPr lang="en-GB" dirty="0"/>
          </a:p>
          <a:p>
            <a:r>
              <a:rPr lang="en-GB" dirty="0" smtClean="0"/>
              <a:t>We provide support for all children through quality first teaching within an inclusive environment. Where needed, additional quality, bespoke interventions are needed to promote progression and closing any gaps. This is agreed through consultation with the SENCO. </a:t>
            </a:r>
          </a:p>
          <a:p>
            <a:endParaRPr lang="en-GB" dirty="0"/>
          </a:p>
          <a:p>
            <a:pPr marL="285750" indent="-285750">
              <a:buFont typeface="Arial" panose="020B0604020202020204" pitchFamily="34" charset="0"/>
              <a:buChar char="•"/>
            </a:pPr>
            <a:r>
              <a:rPr lang="en-GB" b="1" dirty="0"/>
              <a:t>How does </a:t>
            </a:r>
            <a:r>
              <a:rPr lang="en-GB" b="1" dirty="0" smtClean="0"/>
              <a:t>Etruscan Primary School</a:t>
            </a:r>
            <a:r>
              <a:rPr lang="en-GB" b="1" dirty="0" smtClean="0"/>
              <a:t> </a:t>
            </a:r>
            <a:r>
              <a:rPr lang="en-GB" b="1" dirty="0"/>
              <a:t>plan the support?</a:t>
            </a:r>
          </a:p>
          <a:p>
            <a:r>
              <a:rPr lang="en-GB" dirty="0" smtClean="0"/>
              <a:t>Support, wherever possible, is delivered within the lesson alongside all other children. If further support is required through specific intervention, this is carefully timetabled to ensure the full breadth and balanced curriculum is offered. </a:t>
            </a:r>
            <a:endParaRPr lang="en-GB" dirty="0"/>
          </a:p>
          <a:p>
            <a:endParaRPr lang="en-GB" dirty="0"/>
          </a:p>
          <a:p>
            <a:pPr marL="285750" indent="-285750">
              <a:buFont typeface="Arial" panose="020B0604020202020204" pitchFamily="34" charset="0"/>
              <a:buChar char="•"/>
            </a:pPr>
            <a:r>
              <a:rPr lang="en-GB" b="1" dirty="0"/>
              <a:t>How and when will I be involved in planning my child or young person’s education?</a:t>
            </a:r>
          </a:p>
          <a:p>
            <a:r>
              <a:rPr lang="en-GB" dirty="0" smtClean="0"/>
              <a:t>Grownups are invited to parents/carers evenings three times a year where you can discuss your child’s progress and attainment. Additional meetings will be arranged three times a year to discuss your child’s passport, to review their current targets and to set new targets. </a:t>
            </a:r>
            <a:endParaRPr lang="en-GB" dirty="0"/>
          </a:p>
        </p:txBody>
      </p:sp>
      <p:sp>
        <p:nvSpPr>
          <p:cNvPr id="5" name="TextBox 4"/>
          <p:cNvSpPr txBox="1"/>
          <p:nvPr/>
        </p:nvSpPr>
        <p:spPr>
          <a:xfrm>
            <a:off x="4904342" y="326666"/>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6" name="TextBox 5"/>
          <p:cNvSpPr txBox="1"/>
          <p:nvPr/>
        </p:nvSpPr>
        <p:spPr>
          <a:xfrm>
            <a:off x="9622622" y="800425"/>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33717355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290610" y="183904"/>
            <a:ext cx="2804403" cy="658425"/>
          </a:xfrm>
          <a:prstGeom prst="rect">
            <a:avLst/>
          </a:prstGeom>
        </p:spPr>
      </p:pic>
      <p:sp>
        <p:nvSpPr>
          <p:cNvPr id="3" name="TextBox 2"/>
          <p:cNvSpPr txBox="1"/>
          <p:nvPr/>
        </p:nvSpPr>
        <p:spPr>
          <a:xfrm>
            <a:off x="290610" y="771216"/>
            <a:ext cx="11258965" cy="5355312"/>
          </a:xfrm>
          <a:prstGeom prst="rect">
            <a:avLst/>
          </a:prstGeom>
          <a:noFill/>
        </p:spPr>
        <p:txBody>
          <a:bodyPr wrap="square" rtlCol="0">
            <a:spAutoFit/>
          </a:bodyPr>
          <a:lstStyle/>
          <a:p>
            <a:pPr marL="285750" indent="-285750">
              <a:buFont typeface="Arial" panose="020B0604020202020204" pitchFamily="34" charset="0"/>
              <a:buChar char="•"/>
            </a:pPr>
            <a:r>
              <a:rPr lang="en-GB" b="1" dirty="0"/>
              <a:t>What additional learning support is available?</a:t>
            </a:r>
          </a:p>
          <a:p>
            <a:pPr marL="285750" indent="-285750">
              <a:buFont typeface="Arial" panose="020B0604020202020204" pitchFamily="34" charset="0"/>
              <a:buChar char="•"/>
            </a:pPr>
            <a:endParaRPr lang="en-GB" dirty="0"/>
          </a:p>
          <a:p>
            <a:r>
              <a:rPr lang="en-GB" dirty="0" smtClean="0"/>
              <a:t>Support staff are effectively deployed effectively across the school to support teaching and learning. In </a:t>
            </a:r>
            <a:r>
              <a:rPr lang="en-GB" dirty="0"/>
              <a:t>addition to this the Inclusion team are </a:t>
            </a:r>
            <a:r>
              <a:rPr lang="en-GB" dirty="0" smtClean="0"/>
              <a:t>deployed </a:t>
            </a:r>
            <a:r>
              <a:rPr lang="en-GB" dirty="0"/>
              <a:t>to provide </a:t>
            </a:r>
            <a:r>
              <a:rPr lang="en-GB" dirty="0" smtClean="0"/>
              <a:t>quality support through evidence-based programmes to children with significant additional needs as directed by external agencies.</a:t>
            </a:r>
          </a:p>
          <a:p>
            <a:endParaRPr lang="en-GB" dirty="0"/>
          </a:p>
          <a:p>
            <a:pPr marL="285750" indent="-285750">
              <a:buFont typeface="Arial" panose="020B0604020202020204" pitchFamily="34" charset="0"/>
              <a:buChar char="•"/>
            </a:pPr>
            <a:r>
              <a:rPr lang="en-GB" b="1" dirty="0"/>
              <a:t>How will the school modify teaching approaches to meet my child or young person’s needs?</a:t>
            </a:r>
          </a:p>
          <a:p>
            <a:endParaRPr lang="en-GB" dirty="0"/>
          </a:p>
          <a:p>
            <a:r>
              <a:rPr lang="en-GB" dirty="0"/>
              <a:t>We modify our teaching approaches according to the needs of the individual child. We scaffold the learning to suit the child’s  ability. Where any outside agency has been involved and any specific requirements have been advised these are shared with all staff working with the child so that they can be incorporated into the teaching.</a:t>
            </a:r>
          </a:p>
          <a:p>
            <a:endParaRPr lang="en-GB" dirty="0"/>
          </a:p>
          <a:p>
            <a:pPr marL="285750" indent="-285750">
              <a:buFont typeface="Arial" panose="020B0604020202020204" pitchFamily="34" charset="0"/>
              <a:buChar char="•"/>
            </a:pPr>
            <a:r>
              <a:rPr lang="en-GB" b="1" dirty="0"/>
              <a:t>How do you know how effective the school’s provision is for children with special educational needs?</a:t>
            </a:r>
          </a:p>
          <a:p>
            <a:pPr marL="285750" indent="-285750">
              <a:buFont typeface="Arial" panose="020B0604020202020204" pitchFamily="34" charset="0"/>
              <a:buChar char="•"/>
            </a:pPr>
            <a:endParaRPr lang="en-GB" dirty="0"/>
          </a:p>
          <a:p>
            <a:r>
              <a:rPr lang="en-GB" dirty="0"/>
              <a:t>Quality First Teaching takes place in all classrooms. In addition any intervention that is used to support a child’s needs will have </a:t>
            </a:r>
            <a:r>
              <a:rPr lang="en-GB" dirty="0" smtClean="0"/>
              <a:t>pre and post assessment.  </a:t>
            </a:r>
            <a:r>
              <a:rPr lang="en-GB" dirty="0"/>
              <a:t>This may be in the form of a standardised assessment, a questionnaire, samples of work etc.  The </a:t>
            </a:r>
            <a:r>
              <a:rPr lang="en-GB" dirty="0"/>
              <a:t>pre and post assessment will </a:t>
            </a:r>
            <a:r>
              <a:rPr lang="en-GB" dirty="0"/>
              <a:t>be analysed to see where improvements have been made or </a:t>
            </a:r>
            <a:r>
              <a:rPr lang="en-GB" dirty="0" smtClean="0"/>
              <a:t>where quality first teaching or </a:t>
            </a:r>
            <a:r>
              <a:rPr lang="en-GB" dirty="0"/>
              <a:t>an intervention may need adapting. </a:t>
            </a:r>
            <a:r>
              <a:rPr lang="en-GB" dirty="0" smtClean="0"/>
              <a:t>These assessments will be discussed with you at your child’s passport review or parent/carer consultation.</a:t>
            </a:r>
            <a:endParaRPr lang="en-GB" dirty="0"/>
          </a:p>
        </p:txBody>
      </p:sp>
      <p:sp>
        <p:nvSpPr>
          <p:cNvPr id="5" name="TextBox 4"/>
          <p:cNvSpPr txBox="1"/>
          <p:nvPr/>
        </p:nvSpPr>
        <p:spPr>
          <a:xfrm>
            <a:off x="5288164" y="328451"/>
            <a:ext cx="8119433" cy="369332"/>
          </a:xfrm>
          <a:prstGeom prst="rect">
            <a:avLst/>
          </a:prstGeom>
          <a:noFill/>
        </p:spPr>
        <p:txBody>
          <a:bodyPr wrap="square" rtlCol="0">
            <a:spAutoFit/>
          </a:bodyPr>
          <a:lstStyle/>
          <a:p>
            <a:r>
              <a:rPr lang="en-GB" dirty="0"/>
              <a:t>left click for the next page or </a:t>
            </a:r>
            <a:r>
              <a:rPr lang="en-GB" dirty="0">
                <a:hlinkClick r:id="rId3" action="ppaction://hlinksldjump"/>
              </a:rPr>
              <a:t>click on here to return to table of contents</a:t>
            </a:r>
            <a:endParaRPr lang="en-GB" dirty="0"/>
          </a:p>
        </p:txBody>
      </p:sp>
      <p:sp>
        <p:nvSpPr>
          <p:cNvPr id="6" name="TextBox 5"/>
          <p:cNvSpPr txBox="1"/>
          <p:nvPr/>
        </p:nvSpPr>
        <p:spPr>
          <a:xfrm>
            <a:off x="9803244" y="697783"/>
            <a:ext cx="2082188" cy="369332"/>
          </a:xfrm>
          <a:prstGeom prst="rect">
            <a:avLst/>
          </a:prstGeom>
          <a:noFill/>
        </p:spPr>
        <p:txBody>
          <a:bodyPr wrap="square" rtlCol="0">
            <a:spAutoFit/>
          </a:bodyPr>
          <a:lstStyle/>
          <a:p>
            <a:r>
              <a:rPr lang="en-GB" dirty="0"/>
              <a:t>Press Esc to exit</a:t>
            </a:r>
          </a:p>
        </p:txBody>
      </p:sp>
    </p:spTree>
    <p:extLst>
      <p:ext uri="{BB962C8B-B14F-4D97-AF65-F5344CB8AC3E}">
        <p14:creationId xmlns:p14="http://schemas.microsoft.com/office/powerpoint/2010/main" val="3744948442"/>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0ad27a56-4ea3-492a-a811-30279194c24d">49af47217752b4ff62025099dc62b65500928e8d</FileHash>
    <CloudMigratorVersion xmlns="0ad27a56-4ea3-492a-a811-30279194c24d">3.44.3.0</CloudMigratorVersion>
    <UniqueSourceRef xmlns="0ad27a56-4ea3-492a-a811-30279194c24d" xsi:nil="true"/>
    <CloudMigratorOriginId xmlns="0ad27a56-4ea3-492a-a811-30279194c24d">x:\SEND\General\SEN Information Report 2024-2025.pptx_sites/EPSSEND</CloudMigratorOriginId>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DE8594196B86D5488BA474768DB8B58E" ma:contentTypeVersion="12" ma:contentTypeDescription="Create a new document." ma:contentTypeScope="" ma:versionID="815b388f82c9dc867561ce5a3a308d17">
  <xsd:schema xmlns:xsd="http://www.w3.org/2001/XMLSchema" xmlns:xs="http://www.w3.org/2001/XMLSchema" xmlns:p="http://schemas.microsoft.com/office/2006/metadata/properties" xmlns:ns2="0ad27a56-4ea3-492a-a811-30279194c24d" targetNamespace="http://schemas.microsoft.com/office/2006/metadata/properties" ma:root="true" ma:fieldsID="169ab38fd9ab289747ad0bf69d52616e" ns2:_="">
    <xsd:import namespace="0ad27a56-4ea3-492a-a811-30279194c24d"/>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ad27a56-4ea3-492a-a811-30279194c24d" elementFormDefault="qualified">
    <xsd:import namespace="http://schemas.microsoft.com/office/2006/documentManagement/types"/>
    <xsd:import namespace="http://schemas.microsoft.com/office/infopath/2007/PartnerControls"/>
    <xsd:element name="CloudMigratorOriginId" ma:index="8" nillable="true" ma:displayName="CloudMigratorOriginId" ma:description="" ma:internalName="CloudMigratorOriginId">
      <xsd:simpleType>
        <xsd:restriction base="dms:Note">
          <xsd:maxLength value="255"/>
        </xsd:restriction>
      </xsd:simpleType>
    </xsd:element>
    <xsd:element name="FileHash" ma:index="9" nillable="true" ma:displayName="FileHash" ma:description="" ma:internalName="FileHash">
      <xsd:simpleType>
        <xsd:restriction base="dms:Note">
          <xsd:maxLength value="255"/>
        </xsd:restriction>
      </xsd:simpleType>
    </xsd:element>
    <xsd:element name="CloudMigratorVersion" ma:index="10" nillable="true" ma:displayName="CloudMigratorVersion" ma:description="" ma:internalName="CloudMigratorVersion">
      <xsd:simpleType>
        <xsd:restriction base="dms:Note">
          <xsd:maxLength value="255"/>
        </xsd:restriction>
      </xsd:simpleType>
    </xsd:element>
    <xsd:element name="UniqueSourceRef" ma:index="11" nillable="true" ma:displayName="UniqueSourceRef" ma:description=""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SearchProperties" ma:index="14" nillable="true" ma:displayName="MediaServiceSearchProperties" ma:hidden="true" ma:internalName="MediaServiceSearchProperties" ma:readOnly="true">
      <xsd:simpleType>
        <xsd:restriction base="dms:Note"/>
      </xsd:simple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31B19E-8EBC-4827-A47D-50B6C49C6C50}">
  <ds:schemaRefs>
    <ds:schemaRef ds:uri="http://schemas.microsoft.com/office/2006/metadata/properties"/>
    <ds:schemaRef ds:uri="http://schemas.openxmlformats.org/package/2006/metadata/core-properties"/>
    <ds:schemaRef ds:uri="http://purl.org/dc/terms/"/>
    <ds:schemaRef ds:uri="http://www.w3.org/XML/1998/namespace"/>
    <ds:schemaRef ds:uri="http://schemas.microsoft.com/office/2006/documentManagement/types"/>
    <ds:schemaRef ds:uri="http://purl.org/dc/elements/1.1/"/>
    <ds:schemaRef ds:uri="http://purl.org/dc/dcmitype/"/>
    <ds:schemaRef ds:uri="http://schemas.microsoft.com/office/infopath/2007/PartnerControls"/>
    <ds:schemaRef ds:uri="3760b317-af72-462c-9b8c-a2e64dd54098"/>
    <ds:schemaRef ds:uri="6f9d2e38-16ec-4039-aa93-ce61951e4998"/>
  </ds:schemaRefs>
</ds:datastoreItem>
</file>

<file path=customXml/itemProps2.xml><?xml version="1.0" encoding="utf-8"?>
<ds:datastoreItem xmlns:ds="http://schemas.openxmlformats.org/officeDocument/2006/customXml" ds:itemID="{0812D94D-2D04-4DD5-A099-B1B5AD941A6B}"/>
</file>

<file path=customXml/itemProps3.xml><?xml version="1.0" encoding="utf-8"?>
<ds:datastoreItem xmlns:ds="http://schemas.openxmlformats.org/officeDocument/2006/customXml" ds:itemID="{BFB884D6-A000-42F1-B278-12B9C4A488D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Retrospect</Template>
  <TotalTime>8029</TotalTime>
  <Words>5484</Words>
  <Application>Microsoft Office PowerPoint</Application>
  <PresentationFormat>Widescreen</PresentationFormat>
  <Paragraphs>489</Paragraphs>
  <Slides>36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36</vt:i4>
      </vt:variant>
    </vt:vector>
  </HeadingPairs>
  <TitlesOfParts>
    <vt:vector size="42" baseType="lpstr">
      <vt:lpstr>Arial</vt:lpstr>
      <vt:lpstr>Calibri</vt:lpstr>
      <vt:lpstr>Calibri Light</vt:lpstr>
      <vt:lpstr>Times New Roman</vt:lpstr>
      <vt:lpstr>Wingdings</vt:lpstr>
      <vt:lpstr>Retrospect</vt:lpstr>
      <vt:lpstr>Etruscan Primary School </vt:lpstr>
      <vt:lpstr>PowerPoint Presentation</vt:lpstr>
      <vt:lpstr>PowerPoint Presentation</vt:lpstr>
      <vt:lpstr>1. Identification</vt:lpstr>
      <vt:lpstr> </vt:lpstr>
      <vt:lpstr> </vt:lpstr>
      <vt:lpstr>2. Teaching, Learning and Support</vt:lpstr>
      <vt:lpstr>PowerPoint Presentation</vt:lpstr>
      <vt:lpstr>PowerPoint Presentation</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vt:lpstr>
      <vt:lpstr>PowerPoint Presentation</vt:lpstr>
      <vt:lpstr>PowerPoint Presentation</vt:lpstr>
      <vt:lpstr>3. Keeping Students Safe and Supporting their Wellbeing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 Information Report 2024-2025.pptx</dc:title>
  <dc:creator>Mrs J. BROOKES</dc:creator>
  <cp:lastModifiedBy>rm-admin</cp:lastModifiedBy>
  <cp:revision>144</cp:revision>
  <dcterms:created xsi:type="dcterms:W3CDTF">2015-11-19T13:28:17Z</dcterms:created>
  <dcterms:modified xsi:type="dcterms:W3CDTF">2024-06-21T13:50:06Z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0x010100DE8594196B86D5488BA474768DB8B58E</vt:lpwstr>
  </property>
  <property fmtid="{D5CDD505-2E9C-101B-9397-08002B2CF9AE}" pid="3" name="_ExtendedDescription">
    <vt:lpwstr/>
  </property>
</Properties>
</file>